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sldIdLst>
    <p:sldId id="256" r:id="rId2"/>
    <p:sldId id="257" r:id="rId3"/>
    <p:sldId id="258" r:id="rId4"/>
    <p:sldId id="259" r:id="rId5"/>
    <p:sldId id="260" r:id="rId6"/>
    <p:sldId id="263" r:id="rId7"/>
    <p:sldId id="264" r:id="rId8"/>
    <p:sldId id="266" r:id="rId9"/>
    <p:sldId id="265"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67"/>
    <p:restoredTop sz="94963"/>
  </p:normalViewPr>
  <p:slideViewPr>
    <p:cSldViewPr snapToGrid="0" snapToObjects="1">
      <p:cViewPr varScale="1">
        <p:scale>
          <a:sx n="113" d="100"/>
          <a:sy n="113"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4/18/21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729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652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4/18/21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111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48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4/18/21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032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6243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201217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31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656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4/18/21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47701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80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4/18/21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6682923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e.wikibooks.org/wiki/Datei:Bellcurve.sv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creativecommons.org/licenses/by-nc-sa/3.0/"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flickr.com/photos/voteprime/4604586822/" TargetMode="External"/><Relationship Id="rId5" Type="http://schemas.openxmlformats.org/officeDocument/2006/relationships/image" Target="../media/image20.jpg"/><Relationship Id="rId4" Type="http://schemas.openxmlformats.org/officeDocument/2006/relationships/hyperlink" Target="http://www.hurca.com/tag/video-2/"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reesvg.org/1551432658"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statistics-arrows-trend-economy-102031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amu.wiki/w/%ED%86%B5%EA%B3%84"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datablog.is.ed.ac.uk/category/active-data-infrastructur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8BA8CB8-69FD-42A6-9217-CBA5550C0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7" name="Picture 36" descr="Icon&#10;&#10;Description automatically generated with medium confidence">
            <a:extLst>
              <a:ext uri="{FF2B5EF4-FFF2-40B4-BE49-F238E27FC236}">
                <a16:creationId xmlns:a16="http://schemas.microsoft.com/office/drawing/2014/main" id="{B1A5A467-EC21-9C40-8D1A-EB45935CFF54}"/>
              </a:ext>
            </a:extLst>
          </p:cNvPr>
          <p:cNvPicPr>
            <a:picLocks noChangeAspect="1"/>
          </p:cNvPicPr>
          <p:nvPr/>
        </p:nvPicPr>
        <p:blipFill rotWithShape="1">
          <a:blip r:embed="rId2">
            <a:grayscl/>
            <a:extLst>
              <a:ext uri="{837473B0-CC2E-450A-ABE3-18F120FF3D39}">
                <a1611:picAttrSrcUrl xmlns:a1611="http://schemas.microsoft.com/office/drawing/2016/11/main" r:id="rId3"/>
              </a:ext>
            </a:extLst>
          </a:blip>
          <a:srcRect t="5821" r="1" b="1"/>
          <a:stretch/>
        </p:blipFill>
        <p:spPr>
          <a:xfrm>
            <a:off x="1583561" y="-87423"/>
            <a:ext cx="9961115" cy="5863293"/>
          </a:xfrm>
          <a:prstGeom prst="rect">
            <a:avLst/>
          </a:prstGeom>
        </p:spPr>
      </p:pic>
      <p:sp>
        <p:nvSpPr>
          <p:cNvPr id="46" name="Rectangle 45">
            <a:extLst>
              <a:ext uri="{FF2B5EF4-FFF2-40B4-BE49-F238E27FC236}">
                <a16:creationId xmlns:a16="http://schemas.microsoft.com/office/drawing/2014/main" id="{77437207-F7D0-4036-8569-EDECFCF7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6335449" cy="5863294"/>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B0126-2A58-9249-B77E-8736EE1C4610}"/>
              </a:ext>
            </a:extLst>
          </p:cNvPr>
          <p:cNvSpPr>
            <a:spLocks noGrp="1"/>
          </p:cNvSpPr>
          <p:nvPr>
            <p:ph type="ctrTitle"/>
          </p:nvPr>
        </p:nvSpPr>
        <p:spPr>
          <a:xfrm>
            <a:off x="1872013" y="-104483"/>
            <a:ext cx="5898320" cy="4926841"/>
          </a:xfrm>
        </p:spPr>
        <p:txBody>
          <a:bodyPr anchor="ctr">
            <a:normAutofit/>
          </a:bodyPr>
          <a:lstStyle/>
          <a:p>
            <a:pPr algn="ctr"/>
            <a:r>
              <a:rPr lang="en-US" sz="4800" dirty="0">
                <a:solidFill>
                  <a:schemeClr val="bg1"/>
                </a:solidFill>
                <a:latin typeface="Aparajita" panose="02020603050405020304" pitchFamily="18" charset="0"/>
                <a:cs typeface="Aparajita" panose="02020603050405020304" pitchFamily="18" charset="0"/>
              </a:rPr>
              <a:t>ANALYSIS OF GOOGLE PLAY STORE APPLICATIONS</a:t>
            </a:r>
          </a:p>
        </p:txBody>
      </p:sp>
      <p:sp>
        <p:nvSpPr>
          <p:cNvPr id="48" name="Rectangle 47">
            <a:extLst>
              <a:ext uri="{FF2B5EF4-FFF2-40B4-BE49-F238E27FC236}">
                <a16:creationId xmlns:a16="http://schemas.microsoft.com/office/drawing/2014/main" id="{9C0D49DF-2DE8-47CF-9C03-C3632486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3643"/>
            <a:ext cx="1106164" cy="58632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812B5291-5252-47DC-9BC9-E347E1269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69" y="453642"/>
            <a:ext cx="3625597" cy="5863293"/>
          </a:xfrm>
          <a:prstGeom prst="rect">
            <a:avLst/>
          </a:prstGeom>
          <a:solidFill>
            <a:schemeClr val="accent4">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3EE02DC0-C1C4-964E-B2E9-0B6FC44F7E2A}"/>
              </a:ext>
            </a:extLst>
          </p:cNvPr>
          <p:cNvSpPr>
            <a:spLocks noGrp="1"/>
          </p:cNvSpPr>
          <p:nvPr>
            <p:ph type="subTitle" idx="1"/>
          </p:nvPr>
        </p:nvSpPr>
        <p:spPr>
          <a:xfrm>
            <a:off x="8397633" y="85481"/>
            <a:ext cx="3147043" cy="2518273"/>
          </a:xfrm>
        </p:spPr>
        <p:txBody>
          <a:bodyPr anchor="ctr">
            <a:normAutofit/>
          </a:bodyPr>
          <a:lstStyle/>
          <a:p>
            <a:pPr algn="ctr"/>
            <a:r>
              <a:rPr lang="en-US" sz="2400" dirty="0">
                <a:solidFill>
                  <a:srgbClr val="FFFFFF"/>
                </a:solidFill>
                <a:latin typeface="Aparajita" panose="02020603050405020304" pitchFamily="18" charset="0"/>
                <a:ea typeface="+mj-ea"/>
                <a:cs typeface="Aparajita" panose="02020603050405020304" pitchFamily="18" charset="0"/>
              </a:rPr>
              <a:t>PROF. </a:t>
            </a:r>
            <a:r>
              <a:rPr lang="en-IN" sz="2400" dirty="0">
                <a:solidFill>
                  <a:srgbClr val="FFFFFF"/>
                </a:solidFill>
                <a:latin typeface="Aparajita" panose="02020603050405020304" pitchFamily="18" charset="0"/>
                <a:ea typeface="+mj-ea"/>
                <a:cs typeface="Aparajita" panose="02020603050405020304" pitchFamily="18" charset="0"/>
              </a:rPr>
              <a:t>Mohammad </a:t>
            </a:r>
            <a:r>
              <a:rPr lang="en-IN" sz="2400" dirty="0" err="1">
                <a:solidFill>
                  <a:srgbClr val="FFFFFF"/>
                </a:solidFill>
                <a:latin typeface="Aparajita" panose="02020603050405020304" pitchFamily="18" charset="0"/>
                <a:ea typeface="+mj-ea"/>
                <a:cs typeface="Aparajita" panose="02020603050405020304" pitchFamily="18" charset="0"/>
              </a:rPr>
              <a:t>Dehghani</a:t>
            </a:r>
            <a:endParaRPr lang="en-US" sz="2400" dirty="0">
              <a:solidFill>
                <a:srgbClr val="FFFFFF"/>
              </a:solidFill>
              <a:latin typeface="Aparajita" panose="02020603050405020304" pitchFamily="18" charset="0"/>
              <a:ea typeface="+mj-ea"/>
              <a:cs typeface="Aparajita" panose="02020603050405020304" pitchFamily="18" charset="0"/>
            </a:endParaRPr>
          </a:p>
        </p:txBody>
      </p:sp>
      <p:sp>
        <p:nvSpPr>
          <p:cNvPr id="52" name="Rectangle 51">
            <a:extLst>
              <a:ext uri="{FF2B5EF4-FFF2-40B4-BE49-F238E27FC236}">
                <a16:creationId xmlns:a16="http://schemas.microsoft.com/office/drawing/2014/main" id="{2DCA708A-A42D-4EFB-9FD8-7C848685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2690" y="388309"/>
            <a:ext cx="109728" cy="60813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TextBox 3">
            <a:extLst>
              <a:ext uri="{FF2B5EF4-FFF2-40B4-BE49-F238E27FC236}">
                <a16:creationId xmlns:a16="http://schemas.microsoft.com/office/drawing/2014/main" id="{F9C83DFD-A52E-6F44-84EC-59ED96870C05}"/>
              </a:ext>
            </a:extLst>
          </p:cNvPr>
          <p:cNvSpPr txBox="1"/>
          <p:nvPr/>
        </p:nvSpPr>
        <p:spPr>
          <a:xfrm>
            <a:off x="9117061" y="3759934"/>
            <a:ext cx="2405852" cy="2015936"/>
          </a:xfrm>
          <a:prstGeom prst="rect">
            <a:avLst/>
          </a:prstGeom>
          <a:noFill/>
        </p:spPr>
        <p:txBody>
          <a:bodyPr wrap="square" rtlCol="0">
            <a:spAutoFit/>
          </a:bodyPr>
          <a:lstStyle/>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GROUP 12:</a:t>
            </a:r>
          </a:p>
          <a:p>
            <a:pPr>
              <a:spcAft>
                <a:spcPts val="600"/>
              </a:spcAft>
            </a:pPr>
            <a:endParaRPr lang="en-US" sz="2100" dirty="0">
              <a:solidFill>
                <a:schemeClr val="bg1"/>
              </a:solidFill>
              <a:latin typeface="Times New Roman" panose="02020603050405020304" pitchFamily="18" charset="0"/>
              <a:cs typeface="Times New Roman" panose="02020603050405020304" pitchFamily="18" charset="0"/>
            </a:endParaRP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ANISH NAIR</a:t>
            </a: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BHAVYA BATRA</a:t>
            </a: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JANVI JANI</a:t>
            </a:r>
          </a:p>
        </p:txBody>
      </p:sp>
    </p:spTree>
    <p:extLst>
      <p:ext uri="{BB962C8B-B14F-4D97-AF65-F5344CB8AC3E}">
        <p14:creationId xmlns:p14="http://schemas.microsoft.com/office/powerpoint/2010/main" val="2059335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85DC-AEC8-464E-BB55-12ACFE6D1E5E}"/>
              </a:ext>
            </a:extLst>
          </p:cNvPr>
          <p:cNvSpPr>
            <a:spLocks noGrp="1"/>
          </p:cNvSpPr>
          <p:nvPr>
            <p:ph type="title"/>
          </p:nvPr>
        </p:nvSpPr>
        <p:spPr>
          <a:xfrm>
            <a:off x="578682" y="502920"/>
            <a:ext cx="11029616" cy="1013800"/>
          </a:xfrm>
        </p:spPr>
        <p:txBody>
          <a:bodyPr>
            <a:normAutofit/>
          </a:bodyPr>
          <a:lstStyle/>
          <a:p>
            <a:r>
              <a:rPr lang="en-US" dirty="0">
                <a:latin typeface="Times New Roman" panose="02020603050405020304" pitchFamily="18" charset="0"/>
                <a:cs typeface="Times New Roman" panose="02020603050405020304" pitchFamily="18" charset="0"/>
              </a:rPr>
              <a:t>Statistical analysis: probabilistic analysis</a:t>
            </a:r>
          </a:p>
        </p:txBody>
      </p:sp>
      <p:sp>
        <p:nvSpPr>
          <p:cNvPr id="11" name="Rectangle 10">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BA1FE"/>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8.png" descr="Graphical user interface, text, application, email&#10;&#10;Description automatically generated">
            <a:extLst>
              <a:ext uri="{FF2B5EF4-FFF2-40B4-BE49-F238E27FC236}">
                <a16:creationId xmlns:a16="http://schemas.microsoft.com/office/drawing/2014/main" id="{B96728AF-429D-3E4C-A300-CF3DB46A8464}"/>
              </a:ext>
            </a:extLst>
          </p:cNvPr>
          <p:cNvPicPr>
            <a:picLocks/>
          </p:cNvPicPr>
          <p:nvPr/>
        </p:nvPicPr>
        <p:blipFill>
          <a:blip r:embed="rId2"/>
          <a:srcRect l="5154" t="52691" r="39655" b="27598"/>
          <a:stretch>
            <a:fillRect/>
          </a:stretch>
        </p:blipFill>
        <p:spPr>
          <a:xfrm>
            <a:off x="578682" y="2300990"/>
            <a:ext cx="5085316" cy="1292370"/>
          </a:xfrm>
          <a:prstGeom prst="rect">
            <a:avLst/>
          </a:prstGeom>
        </p:spPr>
      </p:pic>
      <p:sp>
        <p:nvSpPr>
          <p:cNvPr id="8" name="Content Placeholder 7">
            <a:extLst>
              <a:ext uri="{FF2B5EF4-FFF2-40B4-BE49-F238E27FC236}">
                <a16:creationId xmlns:a16="http://schemas.microsoft.com/office/drawing/2014/main" id="{26D52B82-9A3D-460F-B455-C7FB01FCDA5D}"/>
              </a:ext>
            </a:extLst>
          </p:cNvPr>
          <p:cNvSpPr>
            <a:spLocks noGrp="1"/>
          </p:cNvSpPr>
          <p:nvPr>
            <p:ph idx="1"/>
          </p:nvPr>
        </p:nvSpPr>
        <p:spPr>
          <a:xfrm>
            <a:off x="6179171" y="2177228"/>
            <a:ext cx="5721534" cy="4177852"/>
          </a:xfrm>
        </p:spPr>
        <p:txBody>
          <a:bodyPr>
            <a:normAutofit/>
          </a:bodyPr>
          <a:lstStyle/>
          <a:p>
            <a:pPr marL="0" indent="0">
              <a:buNone/>
            </a:pPr>
            <a:endParaRPr lang="en-IN" dirty="0"/>
          </a:p>
          <a:p>
            <a:pPr algn="just"/>
            <a:r>
              <a:rPr lang="en-IN" dirty="0">
                <a:latin typeface="Times New Roman" panose="02020603050405020304" pitchFamily="18" charset="0"/>
                <a:cs typeface="Times New Roman" panose="02020603050405020304" pitchFamily="18" charset="0"/>
              </a:rPr>
              <a:t>Find out the count of installed applications according to ratings given to each application and put them in rating bins. </a:t>
            </a:r>
          </a:p>
          <a:p>
            <a:pPr algn="just"/>
            <a:r>
              <a:rPr lang="en-IN" dirty="0">
                <a:latin typeface="Times New Roman" panose="02020603050405020304" pitchFamily="18" charset="0"/>
                <a:cs typeface="Times New Roman" panose="02020603050405020304" pitchFamily="18" charset="0"/>
              </a:rPr>
              <a:t>Find out the CMF and PDF of each rating bin. </a:t>
            </a:r>
          </a:p>
          <a:p>
            <a:pPr algn="just"/>
            <a:r>
              <a:rPr lang="en-IN" dirty="0">
                <a:latin typeface="Times New Roman" panose="02020603050405020304" pitchFamily="18" charset="0"/>
                <a:cs typeface="Times New Roman" panose="02020603050405020304" pitchFamily="18" charset="0"/>
              </a:rPr>
              <a:t>The weighted mean of app ratings comes up to </a:t>
            </a:r>
            <a:r>
              <a:rPr lang="en-IN" b="1" dirty="0">
                <a:latin typeface="Times New Roman" panose="02020603050405020304" pitchFamily="18" charset="0"/>
                <a:cs typeface="Times New Roman" panose="02020603050405020304" pitchFamily="18" charset="0"/>
              </a:rPr>
              <a:t>4.188995</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We can conclude that the higher the rating of the app, the greater is the number of installs. </a:t>
            </a:r>
          </a:p>
          <a:p>
            <a:pPr>
              <a:buClr>
                <a:srgbClr val="4BA1FE"/>
              </a:buClr>
            </a:pPr>
            <a:endParaRPr lang="en-US" dirty="0"/>
          </a:p>
        </p:txBody>
      </p:sp>
      <p:pic>
        <p:nvPicPr>
          <p:cNvPr id="9" name="image10.png" descr="Graphical user interface&#10;&#10;Description automatically generated">
            <a:extLst>
              <a:ext uri="{FF2B5EF4-FFF2-40B4-BE49-F238E27FC236}">
                <a16:creationId xmlns:a16="http://schemas.microsoft.com/office/drawing/2014/main" id="{5A8DAB2F-D4C5-DB4B-8097-AA445296076E}"/>
              </a:ext>
            </a:extLst>
          </p:cNvPr>
          <p:cNvPicPr/>
          <p:nvPr/>
        </p:nvPicPr>
        <p:blipFill>
          <a:blip r:embed="rId3"/>
          <a:srcRect l="5782" t="28961" r="34755" b="15127"/>
          <a:stretch>
            <a:fillRect/>
          </a:stretch>
        </p:blipFill>
        <p:spPr>
          <a:xfrm>
            <a:off x="774532" y="3593360"/>
            <a:ext cx="4757024" cy="2546733"/>
          </a:xfrm>
          <a:prstGeom prst="rect">
            <a:avLst/>
          </a:prstGeom>
          <a:ln/>
        </p:spPr>
      </p:pic>
      <p:sp>
        <p:nvSpPr>
          <p:cNvPr id="5" name="Rectangle 4">
            <a:extLst>
              <a:ext uri="{FF2B5EF4-FFF2-40B4-BE49-F238E27FC236}">
                <a16:creationId xmlns:a16="http://schemas.microsoft.com/office/drawing/2014/main" id="{FA84B1F3-FCD4-A543-950A-4D28E978B5A3}"/>
              </a:ext>
            </a:extLst>
          </p:cNvPr>
          <p:cNvSpPr/>
          <p:nvPr/>
        </p:nvSpPr>
        <p:spPr>
          <a:xfrm>
            <a:off x="6526873" y="2232496"/>
            <a:ext cx="4675126" cy="369332"/>
          </a:xfrm>
          <a:prstGeom prst="rect">
            <a:avLst/>
          </a:prstGeom>
        </p:spPr>
        <p:txBody>
          <a:bodyPr wrap="none">
            <a:spAutoFit/>
          </a:bodyPr>
          <a:lstStyle/>
          <a:p>
            <a:pPr lvl="0" algn="just"/>
            <a:r>
              <a:rPr lang="en-US" b="1" dirty="0">
                <a:solidFill>
                  <a:srgbClr val="333333"/>
                </a:solidFill>
                <a:latin typeface="Times New Roman" panose="02020603050405020304" pitchFamily="18" charset="0"/>
                <a:ea typeface="Times New Roman" panose="02020603050405020304" pitchFamily="18" charset="0"/>
              </a:rPr>
              <a:t>PMF and CMF </a:t>
            </a:r>
            <a:r>
              <a:rPr lang="en-US" b="1" dirty="0">
                <a:latin typeface="Times New Roman" panose="02020603050405020304" pitchFamily="18" charset="0"/>
                <a:ea typeface="Times New Roman" panose="02020603050405020304" pitchFamily="18" charset="0"/>
              </a:rPr>
              <a:t>of ratings v/s the no of installs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236455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85DC-AEC8-464E-BB55-12ACFE6D1E5E}"/>
              </a:ext>
            </a:extLst>
          </p:cNvPr>
          <p:cNvSpPr>
            <a:spLocks noGrp="1"/>
          </p:cNvSpPr>
          <p:nvPr>
            <p:ph type="title"/>
          </p:nvPr>
        </p:nvSpPr>
        <p:spPr>
          <a:xfrm>
            <a:off x="578682" y="516552"/>
            <a:ext cx="11029616" cy="1013800"/>
          </a:xfrm>
        </p:spPr>
        <p:txBody>
          <a:bodyPr>
            <a:normAutofit/>
          </a:bodyPr>
          <a:lstStyle/>
          <a:p>
            <a:r>
              <a:rPr lang="en-US" dirty="0">
                <a:latin typeface="Times New Roman" panose="02020603050405020304" pitchFamily="18" charset="0"/>
                <a:cs typeface="Times New Roman" panose="02020603050405020304" pitchFamily="18" charset="0"/>
              </a:rPr>
              <a:t>probabilistic analysis continue</a:t>
            </a:r>
            <a:r>
              <a:rPr lang="en-US" dirty="0"/>
              <a:t>….</a:t>
            </a:r>
          </a:p>
        </p:txBody>
      </p:sp>
      <p:sp>
        <p:nvSpPr>
          <p:cNvPr id="11" name="Rectangle 10">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BA1FE"/>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6D52B82-9A3D-460F-B455-C7FB01FCDA5D}"/>
              </a:ext>
            </a:extLst>
          </p:cNvPr>
          <p:cNvSpPr>
            <a:spLocks noGrp="1"/>
          </p:cNvSpPr>
          <p:nvPr>
            <p:ph idx="1"/>
          </p:nvPr>
        </p:nvSpPr>
        <p:spPr>
          <a:xfrm>
            <a:off x="6211192" y="2145328"/>
            <a:ext cx="5404639" cy="4045683"/>
          </a:xfrm>
        </p:spPr>
        <p:txBody>
          <a:bodyPr>
            <a:normAutofit lnSpcReduction="10000"/>
          </a:bodyPr>
          <a:lstStyle/>
          <a:p>
            <a:pPr marL="0" indent="0">
              <a:buNone/>
            </a:pPr>
            <a:endParaRPr lang="en-IN" dirty="0"/>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have created the following types of bins for size of application: &lt;0 mb, 1mb to 2mb, 2mb to 3mb, ……… ,90-100mb, &gt;10mb.</a:t>
            </a:r>
          </a:p>
          <a:p>
            <a:r>
              <a:rPr lang="en-IN" dirty="0">
                <a:latin typeface="Times New Roman" panose="02020603050405020304" pitchFamily="18" charset="0"/>
                <a:cs typeface="Times New Roman" panose="02020603050405020304" pitchFamily="18" charset="0"/>
              </a:rPr>
              <a:t>Then we create a new data frame to find the CMF and PDF of applications installed based on size of applications.</a:t>
            </a:r>
          </a:p>
          <a:p>
            <a:r>
              <a:rPr lang="en-IN" dirty="0">
                <a:latin typeface="Times New Roman" panose="02020603050405020304" pitchFamily="18" charset="0"/>
                <a:cs typeface="Times New Roman" panose="02020603050405020304" pitchFamily="18" charset="0"/>
              </a:rPr>
              <a:t>We can conclude that, as the number of installs of an application decreases as the size of the application increases.</a:t>
            </a:r>
          </a:p>
          <a:p>
            <a:endParaRPr lang="en-IN" dirty="0"/>
          </a:p>
          <a:p>
            <a:pPr>
              <a:buClr>
                <a:srgbClr val="4BA1FE"/>
              </a:buClr>
            </a:pPr>
            <a:endParaRPr lang="en-US" dirty="0"/>
          </a:p>
        </p:txBody>
      </p:sp>
      <p:sp>
        <p:nvSpPr>
          <p:cNvPr id="5" name="Rectangle 4">
            <a:extLst>
              <a:ext uri="{FF2B5EF4-FFF2-40B4-BE49-F238E27FC236}">
                <a16:creationId xmlns:a16="http://schemas.microsoft.com/office/drawing/2014/main" id="{FA84B1F3-FCD4-A543-950A-4D28E978B5A3}"/>
              </a:ext>
            </a:extLst>
          </p:cNvPr>
          <p:cNvSpPr/>
          <p:nvPr/>
        </p:nvSpPr>
        <p:spPr>
          <a:xfrm>
            <a:off x="6445230" y="2180496"/>
            <a:ext cx="4341701" cy="369332"/>
          </a:xfrm>
          <a:prstGeom prst="rect">
            <a:avLst/>
          </a:prstGeom>
        </p:spPr>
        <p:txBody>
          <a:bodyPr wrap="none">
            <a:spAutoFit/>
          </a:bodyPr>
          <a:lstStyle/>
          <a:p>
            <a:pPr lvl="0" algn="just"/>
            <a:r>
              <a:rPr lang="en-US" b="1" dirty="0">
                <a:solidFill>
                  <a:srgbClr val="333333"/>
                </a:solidFill>
                <a:latin typeface="Times New Roman" panose="02020603050405020304" pitchFamily="18" charset="0"/>
                <a:ea typeface="Times New Roman" panose="02020603050405020304" pitchFamily="18" charset="0"/>
              </a:rPr>
              <a:t>PMF and CMF </a:t>
            </a:r>
            <a:r>
              <a:rPr lang="en-US" b="1" dirty="0">
                <a:latin typeface="Times New Roman" panose="02020603050405020304" pitchFamily="18" charset="0"/>
                <a:ea typeface="Times New Roman" panose="02020603050405020304" pitchFamily="18" charset="0"/>
              </a:rPr>
              <a:t>of size v/s the no of installs</a:t>
            </a:r>
            <a:endParaRPr lang="en-IN" sz="2000" dirty="0">
              <a:effectLst/>
              <a:latin typeface="Times New Roman" panose="02020603050405020304" pitchFamily="18" charset="0"/>
              <a:ea typeface="Times New Roman" panose="02020603050405020304" pitchFamily="18" charset="0"/>
            </a:endParaRPr>
          </a:p>
        </p:txBody>
      </p:sp>
      <p:pic>
        <p:nvPicPr>
          <p:cNvPr id="10" name="image9.png" descr="Graphical user interface, application&#10;&#10;Description automatically generated">
            <a:extLst>
              <a:ext uri="{FF2B5EF4-FFF2-40B4-BE49-F238E27FC236}">
                <a16:creationId xmlns:a16="http://schemas.microsoft.com/office/drawing/2014/main" id="{3E307E99-A328-AE46-ADBC-E267975B06B4}"/>
              </a:ext>
            </a:extLst>
          </p:cNvPr>
          <p:cNvPicPr/>
          <p:nvPr/>
        </p:nvPicPr>
        <p:blipFill>
          <a:blip r:embed="rId2"/>
          <a:srcRect l="5405" t="26949" r="41036" b="37047"/>
          <a:stretch>
            <a:fillRect/>
          </a:stretch>
        </p:blipFill>
        <p:spPr>
          <a:xfrm>
            <a:off x="941695" y="2318489"/>
            <a:ext cx="4409237" cy="2105753"/>
          </a:xfrm>
          <a:prstGeom prst="rect">
            <a:avLst/>
          </a:prstGeom>
          <a:ln/>
        </p:spPr>
      </p:pic>
      <p:pic>
        <p:nvPicPr>
          <p:cNvPr id="12" name="image2.png" descr="Chart&#10;&#10;Description automatically generated">
            <a:extLst>
              <a:ext uri="{FF2B5EF4-FFF2-40B4-BE49-F238E27FC236}">
                <a16:creationId xmlns:a16="http://schemas.microsoft.com/office/drawing/2014/main" id="{2E3B50CD-3CDE-CD49-A9B6-B09A31456CC9}"/>
              </a:ext>
            </a:extLst>
          </p:cNvPr>
          <p:cNvPicPr/>
          <p:nvPr/>
        </p:nvPicPr>
        <p:blipFill>
          <a:blip r:embed="rId3"/>
          <a:srcRect l="5783" t="29161" r="38014" b="16325"/>
          <a:stretch>
            <a:fillRect/>
          </a:stretch>
        </p:blipFill>
        <p:spPr>
          <a:xfrm>
            <a:off x="1299150" y="4424242"/>
            <a:ext cx="3645384" cy="1766769"/>
          </a:xfrm>
          <a:prstGeom prst="rect">
            <a:avLst/>
          </a:prstGeom>
          <a:ln/>
        </p:spPr>
      </p:pic>
    </p:spTree>
    <p:extLst>
      <p:ext uri="{BB962C8B-B14F-4D97-AF65-F5344CB8AC3E}">
        <p14:creationId xmlns:p14="http://schemas.microsoft.com/office/powerpoint/2010/main" val="18643836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ED8C-AEF9-9940-BD24-D90946A1A167}"/>
              </a:ext>
            </a:extLst>
          </p:cNvPr>
          <p:cNvSpPr>
            <a:spLocks noGrp="1"/>
          </p:cNvSpPr>
          <p:nvPr>
            <p:ph type="title"/>
          </p:nvPr>
        </p:nvSpPr>
        <p:spPr>
          <a:xfrm>
            <a:off x="581192" y="527241"/>
            <a:ext cx="11029616" cy="1013800"/>
          </a:xfrm>
        </p:spPr>
        <p:txBody>
          <a:bodyPr/>
          <a:lstStyle/>
          <a:p>
            <a:r>
              <a:rPr lang="en-US" dirty="0">
                <a:latin typeface="Times New Roman" panose="02020603050405020304" pitchFamily="18" charset="0"/>
                <a:cs typeface="Times New Roman" panose="02020603050405020304" pitchFamily="18" charset="0"/>
              </a:rPr>
              <a:t>probabilistic analysis continue</a:t>
            </a:r>
            <a:r>
              <a:rPr lang="en-US" dirty="0"/>
              <a:t>….</a:t>
            </a:r>
          </a:p>
        </p:txBody>
      </p:sp>
      <p:sp>
        <p:nvSpPr>
          <p:cNvPr id="3" name="Content Placeholder 2">
            <a:extLst>
              <a:ext uri="{FF2B5EF4-FFF2-40B4-BE49-F238E27FC236}">
                <a16:creationId xmlns:a16="http://schemas.microsoft.com/office/drawing/2014/main" id="{C96ADA7B-D865-5446-9A83-FFEAD1D41ECC}"/>
              </a:ext>
            </a:extLst>
          </p:cNvPr>
          <p:cNvSpPr>
            <a:spLocks noGrp="1"/>
          </p:cNvSpPr>
          <p:nvPr>
            <p:ph idx="1"/>
          </p:nvPr>
        </p:nvSpPr>
        <p:spPr>
          <a:xfrm>
            <a:off x="682387" y="5578789"/>
            <a:ext cx="9648967" cy="876603"/>
          </a:xfrm>
        </p:spPr>
        <p:txBody>
          <a:bodyPr/>
          <a:lstStyle/>
          <a:p>
            <a:pPr algn="just"/>
            <a:r>
              <a:rPr lang="en-US" dirty="0">
                <a:latin typeface="Times New Roman" panose="02020603050405020304" pitchFamily="18" charset="0"/>
                <a:cs typeface="Times New Roman" panose="02020603050405020304" pitchFamily="18" charset="0"/>
              </a:rPr>
              <a:t>Hence, we can conclude that the probability of an application being installed is more if it has a size range &lt;=20 mb and has a rating between 4.0 and 5.0.</a:t>
            </a:r>
          </a:p>
        </p:txBody>
      </p:sp>
      <p:pic>
        <p:nvPicPr>
          <p:cNvPr id="5" name="image3.png" descr="Graphical user interface, text, application, email&#10;&#10;Description automatically generated">
            <a:extLst>
              <a:ext uri="{FF2B5EF4-FFF2-40B4-BE49-F238E27FC236}">
                <a16:creationId xmlns:a16="http://schemas.microsoft.com/office/drawing/2014/main" id="{5CEA3A59-3FA3-2C40-A82E-E4D9C498C025}"/>
              </a:ext>
            </a:extLst>
          </p:cNvPr>
          <p:cNvPicPr/>
          <p:nvPr/>
        </p:nvPicPr>
        <p:blipFill>
          <a:blip r:embed="rId2"/>
          <a:srcRect l="5531" t="39618" r="73223" b="34637"/>
          <a:stretch>
            <a:fillRect/>
          </a:stretch>
        </p:blipFill>
        <p:spPr>
          <a:xfrm>
            <a:off x="3743462" y="2476781"/>
            <a:ext cx="4705076" cy="3022997"/>
          </a:xfrm>
          <a:prstGeom prst="rect">
            <a:avLst/>
          </a:prstGeom>
          <a:ln/>
        </p:spPr>
      </p:pic>
      <p:sp>
        <p:nvSpPr>
          <p:cNvPr id="6" name="Rectangle 5">
            <a:extLst>
              <a:ext uri="{FF2B5EF4-FFF2-40B4-BE49-F238E27FC236}">
                <a16:creationId xmlns:a16="http://schemas.microsoft.com/office/drawing/2014/main" id="{4FE542A7-A712-8642-A2B9-F4DA0E99675C}"/>
              </a:ext>
            </a:extLst>
          </p:cNvPr>
          <p:cNvSpPr/>
          <p:nvPr/>
        </p:nvSpPr>
        <p:spPr>
          <a:xfrm>
            <a:off x="4053679" y="1997660"/>
            <a:ext cx="3617401" cy="400110"/>
          </a:xfrm>
          <a:prstGeom prst="rect">
            <a:avLst/>
          </a:prstGeom>
        </p:spPr>
        <p:txBody>
          <a:bodyPr wrap="none">
            <a:spAutoFit/>
          </a:bodyPr>
          <a:lstStyle/>
          <a:p>
            <a:pPr algn="just"/>
            <a:r>
              <a:rPr lang="en-IN" b="1" dirty="0">
                <a:latin typeface="Times New Roman" panose="02020603050405020304" pitchFamily="18" charset="0"/>
                <a:cs typeface="Times New Roman" panose="02020603050405020304" pitchFamily="18" charset="0"/>
              </a:rPr>
              <a:t>Joint Probability of Apps installed</a:t>
            </a:r>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descr="Shape&#10;&#10;Description automatically generated">
            <a:extLst>
              <a:ext uri="{FF2B5EF4-FFF2-40B4-BE49-F238E27FC236}">
                <a16:creationId xmlns:a16="http://schemas.microsoft.com/office/drawing/2014/main" id="{14C7ECA9-6BBB-AD4D-BCAB-2A407F2B168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07700" y="3573832"/>
            <a:ext cx="2047308" cy="2082875"/>
          </a:xfrm>
          <a:prstGeom prst="rect">
            <a:avLst/>
          </a:prstGeom>
        </p:spPr>
      </p:pic>
      <p:pic>
        <p:nvPicPr>
          <p:cNvPr id="13" name="Picture 12" descr="Icon&#10;&#10;Description automatically generated">
            <a:extLst>
              <a:ext uri="{FF2B5EF4-FFF2-40B4-BE49-F238E27FC236}">
                <a16:creationId xmlns:a16="http://schemas.microsoft.com/office/drawing/2014/main" id="{332CCB11-15AD-8D4D-B18E-EDEB2C7105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49318" y="1925044"/>
            <a:ext cx="2192282" cy="2197345"/>
          </a:xfrm>
          <a:prstGeom prst="rect">
            <a:avLst/>
          </a:prstGeom>
        </p:spPr>
      </p:pic>
      <p:sp>
        <p:nvSpPr>
          <p:cNvPr id="14" name="TextBox 13">
            <a:extLst>
              <a:ext uri="{FF2B5EF4-FFF2-40B4-BE49-F238E27FC236}">
                <a16:creationId xmlns:a16="http://schemas.microsoft.com/office/drawing/2014/main" id="{9F52AD7D-1FE2-DB47-BBDF-24403A9DF7E0}"/>
              </a:ext>
            </a:extLst>
          </p:cNvPr>
          <p:cNvSpPr txBox="1"/>
          <p:nvPr/>
        </p:nvSpPr>
        <p:spPr>
          <a:xfrm>
            <a:off x="393052" y="7418911"/>
            <a:ext cx="3036765" cy="369332"/>
          </a:xfrm>
          <a:prstGeom prst="rect">
            <a:avLst/>
          </a:prstGeom>
          <a:noFill/>
        </p:spPr>
        <p:txBody>
          <a:bodyPr wrap="square" rtlCol="0">
            <a:spAutoFit/>
          </a:bodyPr>
          <a:lstStyle/>
          <a:p>
            <a:r>
              <a:rPr lang="en-US" sz="900">
                <a:hlinkClick r:id="rId6" tooltip="https://www.flickr.com/photos/voteprime/4604586822/"/>
              </a:rPr>
              <a:t>This Photo</a:t>
            </a:r>
            <a:r>
              <a:rPr lang="en-US" sz="900"/>
              <a:t> by Unknown Author is licensed under </a:t>
            </a:r>
            <a:r>
              <a:rPr lang="en-US" sz="900">
                <a:hlinkClick r:id="rId7" tooltip="https://creativecommons.org/licenses/by-nc-sa/3.0/"/>
              </a:rPr>
              <a:t>CC BY-SA-NC</a:t>
            </a:r>
            <a:endParaRPr lang="en-US" sz="900"/>
          </a:p>
        </p:txBody>
      </p:sp>
    </p:spTree>
    <p:extLst>
      <p:ext uri="{BB962C8B-B14F-4D97-AF65-F5344CB8AC3E}">
        <p14:creationId xmlns:p14="http://schemas.microsoft.com/office/powerpoint/2010/main" val="24904055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7C25-7670-5749-91E9-9C939840E086}"/>
              </a:ext>
            </a:extLst>
          </p:cNvPr>
          <p:cNvSpPr>
            <a:spLocks noGrp="1"/>
          </p:cNvSpPr>
          <p:nvPr>
            <p:ph type="title"/>
          </p:nvPr>
        </p:nvSpPr>
        <p:spPr>
          <a:xfrm>
            <a:off x="578682" y="502920"/>
            <a:ext cx="11029616" cy="1013800"/>
          </a:xfrm>
        </p:spPr>
        <p:txBody>
          <a:bodyPr>
            <a:normAutofit/>
          </a:bodyPr>
          <a:lstStyle/>
          <a:p>
            <a:r>
              <a:rPr lang="en-US" dirty="0">
                <a:latin typeface="Times New Roman" panose="02020603050405020304" pitchFamily="18" charset="0"/>
                <a:cs typeface="Times New Roman" panose="02020603050405020304" pitchFamily="18" charset="0"/>
              </a:rPr>
              <a:t>probabilistic analysis continue….</a:t>
            </a:r>
          </a:p>
        </p:txBody>
      </p:sp>
      <p:sp>
        <p:nvSpPr>
          <p:cNvPr id="16" name="Rectangle 18">
            <a:extLst>
              <a:ext uri="{FF2B5EF4-FFF2-40B4-BE49-F238E27FC236}">
                <a16:creationId xmlns:a16="http://schemas.microsoft.com/office/drawing/2014/main" id="{0060324B-FB00-4C3A-8E6D-9A822E5A7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C4BED30-E434-8749-A4F1-110588711CB8}"/>
              </a:ext>
            </a:extLst>
          </p:cNvPr>
          <p:cNvSpPr>
            <a:spLocks noGrp="1"/>
          </p:cNvSpPr>
          <p:nvPr>
            <p:ph idx="1"/>
          </p:nvPr>
        </p:nvSpPr>
        <p:spPr>
          <a:xfrm>
            <a:off x="440267" y="2064522"/>
            <a:ext cx="7364351" cy="3678303"/>
          </a:xfrm>
        </p:spPr>
        <p:txBody>
          <a:bodyPr>
            <a:normAutofit/>
          </a:bodyPr>
          <a:lstStyle/>
          <a:p>
            <a:pPr marL="0" indent="0">
              <a:buClr>
                <a:srgbClr val="FF0000"/>
              </a:buClr>
              <a:buNone/>
            </a:pPr>
            <a:r>
              <a:rPr lang="en-US" b="1" dirty="0">
                <a:latin typeface="Times New Roman" panose="02020603050405020304" pitchFamily="18" charset="0"/>
                <a:cs typeface="Times New Roman" panose="02020603050405020304" pitchFamily="18" charset="0"/>
              </a:rPr>
              <a:t>Correlation Coefficient: </a:t>
            </a:r>
          </a:p>
          <a:p>
            <a:pPr lvl="1">
              <a:buClr>
                <a:srgbClr val="FF0000"/>
              </a:buClr>
            </a:pPr>
            <a:r>
              <a:rPr lang="en-IN" dirty="0">
                <a:latin typeface="Times New Roman" panose="02020603050405020304" pitchFamily="18" charset="0"/>
                <a:cs typeface="Times New Roman" panose="02020603050405020304" pitchFamily="18" charset="0"/>
              </a:rPr>
              <a:t>We would like to know if an app given a higher rating also has more comments or </a:t>
            </a:r>
            <a:r>
              <a:rPr lang="en-IN" dirty="0" err="1">
                <a:latin typeface="Times New Roman" panose="02020603050405020304" pitchFamily="18" charset="0"/>
                <a:cs typeface="Times New Roman" panose="02020603050405020304" pitchFamily="18" charset="0"/>
              </a:rPr>
              <a:t>vise</a:t>
            </a:r>
            <a:r>
              <a:rPr lang="en-IN" dirty="0">
                <a:latin typeface="Times New Roman" panose="02020603050405020304" pitchFamily="18" charset="0"/>
                <a:cs typeface="Times New Roman" panose="02020603050405020304" pitchFamily="18" charset="0"/>
              </a:rPr>
              <a:t> versa. </a:t>
            </a:r>
          </a:p>
          <a:p>
            <a:pPr lvl="1">
              <a:buClr>
                <a:srgbClr val="FF0000"/>
              </a:buClr>
            </a:pPr>
            <a:r>
              <a:rPr lang="en-IN" dirty="0">
                <a:latin typeface="Times New Roman" panose="02020603050405020304" pitchFamily="18" charset="0"/>
                <a:cs typeface="Times New Roman" panose="02020603050405020304" pitchFamily="18" charset="0"/>
              </a:rPr>
              <a:t>Our correlation coefficient comes up to </a:t>
            </a:r>
            <a:r>
              <a:rPr lang="en-IN" b="1" dirty="0">
                <a:latin typeface="Times New Roman" panose="02020603050405020304" pitchFamily="18" charset="0"/>
                <a:cs typeface="Times New Roman" panose="02020603050405020304" pitchFamily="18" charset="0"/>
              </a:rPr>
              <a:t>-0.501764.</a:t>
            </a:r>
            <a:r>
              <a:rPr lang="en-IN"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lvl="1">
              <a:buClr>
                <a:srgbClr val="FF0000"/>
              </a:buClr>
            </a:pPr>
            <a:r>
              <a:rPr lang="en-IN" dirty="0">
                <a:latin typeface="Times New Roman" panose="02020603050405020304" pitchFamily="18" charset="0"/>
                <a:cs typeface="Times New Roman" panose="02020603050405020304" pitchFamily="18" charset="0"/>
              </a:rPr>
              <a:t>From this, we can conclude that since the value of correlation coefficient is in-between 0 and -1 the points are scattered.</a:t>
            </a:r>
          </a:p>
          <a:p>
            <a:pPr lvl="1">
              <a:buClr>
                <a:srgbClr val="FF0000"/>
              </a:buClr>
            </a:pPr>
            <a:r>
              <a:rPr lang="en-IN" dirty="0">
                <a:latin typeface="Times New Roman" panose="02020603050405020304" pitchFamily="18" charset="0"/>
                <a:cs typeface="Times New Roman" panose="02020603050405020304" pitchFamily="18" charset="0"/>
              </a:rPr>
              <a:t>There exists no relationship between the number of reviews that an app receives and the rating that the app receives. </a:t>
            </a:r>
          </a:p>
          <a:p>
            <a:pPr>
              <a:buClr>
                <a:srgbClr val="FF0000"/>
              </a:buClr>
            </a:pPr>
            <a:endParaRPr lang="en-IN" dirty="0"/>
          </a:p>
          <a:p>
            <a:pPr>
              <a:buClr>
                <a:srgbClr val="FF0000"/>
              </a:buClr>
            </a:pPr>
            <a:endParaRPr lang="en-US" dirty="0"/>
          </a:p>
        </p:txBody>
      </p:sp>
      <p:pic>
        <p:nvPicPr>
          <p:cNvPr id="9" name="Picture 8" descr="A picture containing text, vector graphics&#10;&#10;Description automatically generated">
            <a:extLst>
              <a:ext uri="{FF2B5EF4-FFF2-40B4-BE49-F238E27FC236}">
                <a16:creationId xmlns:a16="http://schemas.microsoft.com/office/drawing/2014/main" id="{5F99FEB6-3B2E-8241-A141-AB2279A86FD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40467"/>
          <a:stretch/>
        </p:blipFill>
        <p:spPr>
          <a:xfrm>
            <a:off x="7804618" y="2560286"/>
            <a:ext cx="3701558" cy="220370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7F3CD62-01A1-C24E-9853-CF6A95E7FD66}"/>
              </a:ext>
            </a:extLst>
          </p:cNvPr>
          <p:cNvPicPr>
            <a:picLocks noChangeAspect="1"/>
          </p:cNvPicPr>
          <p:nvPr/>
        </p:nvPicPr>
        <p:blipFill rotWithShape="1">
          <a:blip r:embed="rId4"/>
          <a:srcRect t="85104" r="70956" b="2783"/>
          <a:stretch/>
        </p:blipFill>
        <p:spPr>
          <a:xfrm>
            <a:off x="7151201" y="4782312"/>
            <a:ext cx="4600532" cy="1618488"/>
          </a:xfrm>
          <a:prstGeom prst="rect">
            <a:avLst/>
          </a:prstGeom>
        </p:spPr>
      </p:pic>
    </p:spTree>
    <p:extLst>
      <p:ext uri="{BB962C8B-B14F-4D97-AF65-F5344CB8AC3E}">
        <p14:creationId xmlns:p14="http://schemas.microsoft.com/office/powerpoint/2010/main" val="162949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B2D8-DCB5-5C49-80AB-61CD9674CC98}"/>
              </a:ext>
            </a:extLst>
          </p:cNvPr>
          <p:cNvSpPr>
            <a:spLocks noGrp="1"/>
          </p:cNvSpPr>
          <p:nvPr>
            <p:ph type="title"/>
          </p:nvPr>
        </p:nvSpPr>
        <p:spPr>
          <a:xfrm>
            <a:off x="581191"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Hypothesis testing – Testing 1 </a:t>
            </a:r>
          </a:p>
        </p:txBody>
      </p:sp>
      <p:sp>
        <p:nvSpPr>
          <p:cNvPr id="3" name="Content Placeholder 2">
            <a:extLst>
              <a:ext uri="{FF2B5EF4-FFF2-40B4-BE49-F238E27FC236}">
                <a16:creationId xmlns:a16="http://schemas.microsoft.com/office/drawing/2014/main" id="{E772D380-07CD-E44A-AA5B-1D26A2C3A41E}"/>
              </a:ext>
            </a:extLst>
          </p:cNvPr>
          <p:cNvSpPr>
            <a:spLocks noGrp="1"/>
          </p:cNvSpPr>
          <p:nvPr>
            <p:ph idx="1"/>
          </p:nvPr>
        </p:nvSpPr>
        <p:spPr>
          <a:xfrm>
            <a:off x="434437" y="2011215"/>
            <a:ext cx="9680408" cy="3678303"/>
          </a:xfrm>
        </p:spPr>
        <p:txBody>
          <a:bodyPr>
            <a:normAutofit/>
          </a:bodyPr>
          <a:lstStyle/>
          <a:p>
            <a:pPr marL="0" lvl="0" indent="0" algn="just">
              <a:buNone/>
            </a:pPr>
            <a:r>
              <a:rPr lang="en-US" b="1" dirty="0">
                <a:latin typeface="Times New Roman" panose="02020603050405020304" pitchFamily="18" charset="0"/>
                <a:cs typeface="Times New Roman" panose="02020603050405020304" pitchFamily="18" charset="0"/>
              </a:rPr>
              <a:t>Checking whether there is a significant difference between the mean rating of free and paid apps.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We have used a two-tailed t-test with a confidence interval of 95% to test the above hypothesis. The null and alternative hypothesis are defined below:</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0 </a:t>
            </a:r>
            <a:r>
              <a:rPr lang="en-IN" dirty="0">
                <a:latin typeface="Times New Roman" panose="02020603050405020304" pitchFamily="18" charset="0"/>
                <a:cs typeface="Times New Roman" panose="02020603050405020304" pitchFamily="18" charset="0"/>
              </a:rPr>
              <a:t>- True mean rating between paid and free apps are the same</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True mean rating between paid and free apps aren't the same</a:t>
            </a:r>
          </a:p>
          <a:p>
            <a:pPr lvl="1" algn="just"/>
            <a:r>
              <a:rPr lang="en-IN" dirty="0">
                <a:latin typeface="Times New Roman" panose="02020603050405020304" pitchFamily="18" charset="0"/>
                <a:cs typeface="Times New Roman" panose="02020603050405020304" pitchFamily="18" charset="0"/>
              </a:rPr>
              <a:t>On performing the two-tailed t-test, we get a p-value of </a:t>
            </a:r>
            <a:r>
              <a:rPr lang="en-IN" b="1" dirty="0">
                <a:latin typeface="Times New Roman" panose="02020603050405020304" pitchFamily="18" charset="0"/>
                <a:cs typeface="Times New Roman" panose="02020603050405020304" pitchFamily="18" charset="0"/>
              </a:rPr>
              <a:t>0.0004144</a:t>
            </a:r>
            <a:r>
              <a:rPr lang="en-IN" dirty="0">
                <a:latin typeface="Times New Roman" panose="02020603050405020304" pitchFamily="18" charset="0"/>
                <a:cs typeface="Times New Roman" panose="02020603050405020304" pitchFamily="18" charset="0"/>
              </a:rPr>
              <a:t>, which is less than the α value of 0.05. </a:t>
            </a:r>
          </a:p>
          <a:p>
            <a:pPr lvl="1" algn="just"/>
            <a:r>
              <a:rPr lang="en-IN" dirty="0">
                <a:latin typeface="Times New Roman" panose="02020603050405020304" pitchFamily="18" charset="0"/>
                <a:cs typeface="Times New Roman" panose="02020603050405020304" pitchFamily="18" charset="0"/>
              </a:rPr>
              <a:t>Therefore, we can reject the null hypothesis and state that there is a significant difference</a:t>
            </a:r>
          </a:p>
          <a:p>
            <a:pPr marL="324000" lvl="1" indent="0" algn="just">
              <a:buNone/>
            </a:pPr>
            <a:r>
              <a:rPr lang="en-IN" dirty="0">
                <a:latin typeface="Times New Roman" panose="02020603050405020304" pitchFamily="18" charset="0"/>
                <a:cs typeface="Times New Roman" panose="02020603050405020304" pitchFamily="18" charset="0"/>
              </a:rPr>
              <a:t> between the mean rating of free and paid apps.</a:t>
            </a:r>
          </a:p>
          <a:p>
            <a:endParaRPr lang="en-US" dirty="0"/>
          </a:p>
        </p:txBody>
      </p:sp>
      <p:pic>
        <p:nvPicPr>
          <p:cNvPr id="10" name="Picture 9" descr="Whiteboard&#10;&#10;Description automatically generated">
            <a:extLst>
              <a:ext uri="{FF2B5EF4-FFF2-40B4-BE49-F238E27FC236}">
                <a16:creationId xmlns:a16="http://schemas.microsoft.com/office/drawing/2014/main" id="{7D02A80B-1F9F-0B40-B475-8510F302604D}"/>
              </a:ext>
            </a:extLst>
          </p:cNvPr>
          <p:cNvPicPr>
            <a:picLocks noChangeAspect="1"/>
          </p:cNvPicPr>
          <p:nvPr/>
        </p:nvPicPr>
        <p:blipFill>
          <a:blip r:embed="rId2"/>
          <a:stretch>
            <a:fillRect/>
          </a:stretch>
        </p:blipFill>
        <p:spPr>
          <a:xfrm>
            <a:off x="8771467" y="4521037"/>
            <a:ext cx="3115950" cy="2336963"/>
          </a:xfrm>
          <a:prstGeom prst="rect">
            <a:avLst/>
          </a:prstGeom>
        </p:spPr>
      </p:pic>
    </p:spTree>
    <p:extLst>
      <p:ext uri="{BB962C8B-B14F-4D97-AF65-F5344CB8AC3E}">
        <p14:creationId xmlns:p14="http://schemas.microsoft.com/office/powerpoint/2010/main" val="38507366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263F-BAB2-A147-B68E-7EB75E68C79C}"/>
              </a:ext>
            </a:extLst>
          </p:cNvPr>
          <p:cNvSpPr>
            <a:spLocks noGrp="1"/>
          </p:cNvSpPr>
          <p:nvPr>
            <p:ph type="title"/>
          </p:nvPr>
        </p:nvSpPr>
        <p:spPr>
          <a:xfrm>
            <a:off x="581191"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Hypothesis testing – Testing II </a:t>
            </a:r>
          </a:p>
        </p:txBody>
      </p:sp>
      <p:sp>
        <p:nvSpPr>
          <p:cNvPr id="3" name="Content Placeholder 2">
            <a:extLst>
              <a:ext uri="{FF2B5EF4-FFF2-40B4-BE49-F238E27FC236}">
                <a16:creationId xmlns:a16="http://schemas.microsoft.com/office/drawing/2014/main" id="{36BF797F-4801-6046-B5DB-CA4E7B2746BA}"/>
              </a:ext>
            </a:extLst>
          </p:cNvPr>
          <p:cNvSpPr>
            <a:spLocks noGrp="1"/>
          </p:cNvSpPr>
          <p:nvPr>
            <p:ph idx="1"/>
          </p:nvPr>
        </p:nvSpPr>
        <p:spPr>
          <a:xfrm>
            <a:off x="581191" y="2146629"/>
            <a:ext cx="11029615" cy="3678303"/>
          </a:xfrm>
        </p:spPr>
        <p:txBody>
          <a:bodyPr>
            <a:normAutofit/>
          </a:bodyPr>
          <a:lstStyle/>
          <a:p>
            <a:pPr marL="0" indent="0">
              <a:buNone/>
            </a:pPr>
            <a:r>
              <a:rPr lang="en-IN" dirty="0"/>
              <a:t> </a:t>
            </a:r>
          </a:p>
          <a:p>
            <a:pPr marL="0" lvl="0" indent="0" algn="just">
              <a:buNone/>
            </a:pPr>
            <a:r>
              <a:rPr lang="en-US" b="1" dirty="0">
                <a:latin typeface="Times New Roman" panose="02020603050405020304" pitchFamily="18" charset="0"/>
                <a:cs typeface="Times New Roman" panose="02020603050405020304" pitchFamily="18" charset="0"/>
              </a:rPr>
              <a:t>Whether there is a significant difference between the mean of Rating from a random sample of 1000 apps and the mean of Rating for the entire population’</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For the above hypothesis problem, we have used a one sample z-test with a confidence interval of 95%. Assuming the entire dataset as the population, we want to test whether the mean rating of the sample we are taking is equivalent to the mean rating of the population. The null and alternative hypothesis are defined as:</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0 </a:t>
            </a:r>
            <a:r>
              <a:rPr lang="en-IN" dirty="0">
                <a:latin typeface="Times New Roman" panose="02020603050405020304" pitchFamily="18" charset="0"/>
                <a:cs typeface="Times New Roman" panose="02020603050405020304" pitchFamily="18" charset="0"/>
              </a:rPr>
              <a:t>– Mean of sample Rating is equal to 4.155</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Mean of sample Rating is not equal to 4.155</a:t>
            </a:r>
          </a:p>
          <a:p>
            <a:pPr lvl="1" algn="just"/>
            <a:r>
              <a:rPr lang="en-IN" dirty="0">
                <a:latin typeface="Times New Roman" panose="02020603050405020304" pitchFamily="18" charset="0"/>
                <a:cs typeface="Times New Roman" panose="02020603050405020304" pitchFamily="18" charset="0"/>
              </a:rPr>
              <a:t>On performing the one sample z-test, we get a z-value of </a:t>
            </a:r>
            <a:r>
              <a:rPr lang="en-IN" b="1" dirty="0">
                <a:latin typeface="Times New Roman" panose="02020603050405020304" pitchFamily="18" charset="0"/>
                <a:cs typeface="Times New Roman" panose="02020603050405020304" pitchFamily="18" charset="0"/>
              </a:rPr>
              <a:t>0.8863162</a:t>
            </a:r>
            <a:r>
              <a:rPr lang="en-IN" dirty="0">
                <a:latin typeface="Times New Roman" panose="02020603050405020304" pitchFamily="18" charset="0"/>
                <a:cs typeface="Times New Roman" panose="02020603050405020304" pitchFamily="18" charset="0"/>
              </a:rPr>
              <a:t>. The z-value lies within the range [−1.96,1.96]. Thus, we fail to reject the null hypothesis and conclude that there is no significant difference between sample mean Rating and population mean Rating</a:t>
            </a:r>
          </a:p>
          <a:p>
            <a:endParaRPr lang="en-US" dirty="0"/>
          </a:p>
        </p:txBody>
      </p:sp>
    </p:spTree>
    <p:extLst>
      <p:ext uri="{BB962C8B-B14F-4D97-AF65-F5344CB8AC3E}">
        <p14:creationId xmlns:p14="http://schemas.microsoft.com/office/powerpoint/2010/main" val="4206772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B88F-3315-9947-85B3-AD3F33C80EBC}"/>
              </a:ext>
            </a:extLst>
          </p:cNvPr>
          <p:cNvSpPr>
            <a:spLocks noGrp="1"/>
          </p:cNvSpPr>
          <p:nvPr>
            <p:ph type="title"/>
          </p:nvPr>
        </p:nvSpPr>
        <p:spPr>
          <a:xfrm>
            <a:off x="581192" y="510245"/>
            <a:ext cx="11029616" cy="1013800"/>
          </a:xfrm>
        </p:spPr>
        <p:txBody>
          <a:bodyPr>
            <a:normAutofit/>
          </a:bodyPr>
          <a:lstStyle/>
          <a:p>
            <a:r>
              <a:rPr lang="en-US" dirty="0">
                <a:latin typeface="Times New Roman" panose="02020603050405020304" pitchFamily="18" charset="0"/>
                <a:cs typeface="Times New Roman" panose="02020603050405020304" pitchFamily="18" charset="0"/>
              </a:rPr>
              <a:t>Advanced analytics : Multiple linear regression </a:t>
            </a:r>
          </a:p>
        </p:txBody>
      </p:sp>
      <p:sp>
        <p:nvSpPr>
          <p:cNvPr id="3" name="Content Placeholder 2">
            <a:extLst>
              <a:ext uri="{FF2B5EF4-FFF2-40B4-BE49-F238E27FC236}">
                <a16:creationId xmlns:a16="http://schemas.microsoft.com/office/drawing/2014/main" id="{BF355D11-4D5F-6B4F-882F-16DFE17EEAFC}"/>
              </a:ext>
            </a:extLst>
          </p:cNvPr>
          <p:cNvSpPr>
            <a:spLocks noGrp="1"/>
          </p:cNvSpPr>
          <p:nvPr>
            <p:ph idx="1"/>
          </p:nvPr>
        </p:nvSpPr>
        <p:spPr>
          <a:xfrm>
            <a:off x="446090" y="2377847"/>
            <a:ext cx="11029615" cy="1531961"/>
          </a:xfrm>
        </p:spPr>
        <p:txBody>
          <a:bodyPr/>
          <a:lstStyle/>
          <a:p>
            <a:pPr algn="just"/>
            <a:r>
              <a:rPr lang="en-IN" dirty="0">
                <a:latin typeface="Times New Roman" panose="02020603050405020304" pitchFamily="18" charset="0"/>
                <a:cs typeface="Times New Roman" panose="02020603050405020304" pitchFamily="18" charset="0"/>
              </a:rPr>
              <a:t>We used Multiple Linear Regression Model to predict the number of installs of apps using three independent variables (Ratings, Size and Reviews). </a:t>
            </a:r>
          </a:p>
          <a:p>
            <a:pPr algn="just"/>
            <a:r>
              <a:rPr lang="en-IN" dirty="0">
                <a:latin typeface="Times New Roman" panose="02020603050405020304" pitchFamily="18" charset="0"/>
                <a:cs typeface="Times New Roman" panose="02020603050405020304" pitchFamily="18" charset="0"/>
              </a:rPr>
              <a:t>Once the dataset is trained, the testing set is sent in the predict function for testing the trained model. The two plots represent the predicted value of the training and testing model. </a:t>
            </a:r>
          </a:p>
          <a:p>
            <a:endParaRPr lang="en-IN" dirty="0"/>
          </a:p>
          <a:p>
            <a:endParaRPr lang="en-US" dirty="0"/>
          </a:p>
        </p:txBody>
      </p:sp>
      <p:pic>
        <p:nvPicPr>
          <p:cNvPr id="4" name="Picture 3" descr="Chart, histogram&#10;&#10;Description automatically generated">
            <a:extLst>
              <a:ext uri="{FF2B5EF4-FFF2-40B4-BE49-F238E27FC236}">
                <a16:creationId xmlns:a16="http://schemas.microsoft.com/office/drawing/2014/main" id="{15D1A617-D667-6046-8528-AFA0AA51C4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1325" y="3429000"/>
            <a:ext cx="5104675" cy="3310467"/>
          </a:xfrm>
          <a:prstGeom prst="rect">
            <a:avLst/>
          </a:prstGeom>
        </p:spPr>
      </p:pic>
      <p:pic>
        <p:nvPicPr>
          <p:cNvPr id="5" name="Picture 4" descr="Chart, bar chart&#10;&#10;Description automatically generated">
            <a:extLst>
              <a:ext uri="{FF2B5EF4-FFF2-40B4-BE49-F238E27FC236}">
                <a16:creationId xmlns:a16="http://schemas.microsoft.com/office/drawing/2014/main" id="{4D8D72BE-557B-E842-9D9C-DA8FB0FF85C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33515" y="3428999"/>
            <a:ext cx="5104675" cy="3310467"/>
          </a:xfrm>
          <a:prstGeom prst="rect">
            <a:avLst/>
          </a:prstGeom>
        </p:spPr>
      </p:pic>
    </p:spTree>
    <p:extLst>
      <p:ext uri="{BB962C8B-B14F-4D97-AF65-F5344CB8AC3E}">
        <p14:creationId xmlns:p14="http://schemas.microsoft.com/office/powerpoint/2010/main" val="16659661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BEB-2634-EA43-88FC-C6039442ABE4}"/>
              </a:ext>
            </a:extLst>
          </p:cNvPr>
          <p:cNvSpPr>
            <a:spLocks noGrp="1"/>
          </p:cNvSpPr>
          <p:nvPr>
            <p:ph type="title"/>
          </p:nvPr>
        </p:nvSpPr>
        <p:spPr>
          <a:xfrm>
            <a:off x="581192" y="566382"/>
            <a:ext cx="11029616" cy="1013800"/>
          </a:xfrm>
        </p:spPr>
        <p:txBody>
          <a:bodyPr/>
          <a:lstStyle/>
          <a:p>
            <a:r>
              <a:rPr lang="en-US" dirty="0">
                <a:latin typeface="Times New Roman" panose="02020603050405020304" pitchFamily="18" charset="0"/>
                <a:cs typeface="Times New Roman" panose="02020603050405020304" pitchFamily="18" charset="0"/>
              </a:rPr>
              <a:t>Multiple linear regression continue</a:t>
            </a:r>
            <a:r>
              <a:rPr lang="en-US" dirty="0"/>
              <a:t>…</a:t>
            </a:r>
          </a:p>
        </p:txBody>
      </p:sp>
      <p:sp>
        <p:nvSpPr>
          <p:cNvPr id="3" name="Content Placeholder 2">
            <a:extLst>
              <a:ext uri="{FF2B5EF4-FFF2-40B4-BE49-F238E27FC236}">
                <a16:creationId xmlns:a16="http://schemas.microsoft.com/office/drawing/2014/main" id="{BB8958DC-8DF6-1F4B-9AC4-1DC201ED9888}"/>
              </a:ext>
            </a:extLst>
          </p:cNvPr>
          <p:cNvSpPr>
            <a:spLocks noGrp="1"/>
          </p:cNvSpPr>
          <p:nvPr>
            <p:ph idx="1"/>
          </p:nvPr>
        </p:nvSpPr>
        <p:spPr>
          <a:xfrm>
            <a:off x="469994" y="5277818"/>
            <a:ext cx="5975962" cy="1406588"/>
          </a:xfrm>
        </p:spPr>
        <p:txBody>
          <a:bodyPr/>
          <a:lstStyle/>
          <a:p>
            <a:r>
              <a:rPr lang="en-US" dirty="0">
                <a:latin typeface="Times New Roman" panose="02020603050405020304" pitchFamily="18" charset="0"/>
                <a:cs typeface="Times New Roman" panose="02020603050405020304" pitchFamily="18" charset="0"/>
              </a:rPr>
              <a:t>The above output shows the performance metrics where intercept refers to y intercept and it has a standard error of 0.020.</a:t>
            </a:r>
          </a:p>
          <a:p>
            <a:r>
              <a:rPr lang="en-US" dirty="0">
                <a:latin typeface="Times New Roman" panose="02020603050405020304" pitchFamily="18" charset="0"/>
                <a:cs typeface="Times New Roman" panose="02020603050405020304" pitchFamily="18" charset="0"/>
              </a:rPr>
              <a:t>Below intercept is the regression coefficient of x variables.</a:t>
            </a:r>
          </a:p>
        </p:txBody>
      </p:sp>
      <p:pic>
        <p:nvPicPr>
          <p:cNvPr id="4" name="Picture 3" descr="Table&#10;&#10;Description automatically generated">
            <a:extLst>
              <a:ext uri="{FF2B5EF4-FFF2-40B4-BE49-F238E27FC236}">
                <a16:creationId xmlns:a16="http://schemas.microsoft.com/office/drawing/2014/main" id="{F19DB923-D322-FD4E-A411-53828E31E759}"/>
              </a:ext>
            </a:extLst>
          </p:cNvPr>
          <p:cNvPicPr/>
          <p:nvPr/>
        </p:nvPicPr>
        <p:blipFill>
          <a:blip r:embed="rId2"/>
          <a:stretch>
            <a:fillRect/>
          </a:stretch>
        </p:blipFill>
        <p:spPr>
          <a:xfrm>
            <a:off x="469994" y="1968571"/>
            <a:ext cx="5453133" cy="3173474"/>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AFF87555-3FA4-2F49-A7C6-65BDC40C9C8D}"/>
              </a:ext>
            </a:extLst>
          </p:cNvPr>
          <p:cNvPicPr/>
          <p:nvPr/>
        </p:nvPicPr>
        <p:blipFill rotWithShape="1">
          <a:blip r:embed="rId3"/>
          <a:srcRect t="25100"/>
          <a:stretch/>
        </p:blipFill>
        <p:spPr>
          <a:xfrm>
            <a:off x="6445956" y="4267200"/>
            <a:ext cx="5004516" cy="2024418"/>
          </a:xfrm>
          <a:prstGeom prst="rect">
            <a:avLst/>
          </a:prstGeom>
        </p:spPr>
      </p:pic>
      <p:sp>
        <p:nvSpPr>
          <p:cNvPr id="6" name="Content Placeholder 2">
            <a:extLst>
              <a:ext uri="{FF2B5EF4-FFF2-40B4-BE49-F238E27FC236}">
                <a16:creationId xmlns:a16="http://schemas.microsoft.com/office/drawing/2014/main" id="{7D6EE1A1-07FA-6543-8DD2-FE33F77F4EBA}"/>
              </a:ext>
            </a:extLst>
          </p:cNvPr>
          <p:cNvSpPr txBox="1">
            <a:spLocks/>
          </p:cNvSpPr>
          <p:nvPr/>
        </p:nvSpPr>
        <p:spPr>
          <a:xfrm>
            <a:off x="6096000" y="2473657"/>
            <a:ext cx="5687679" cy="19106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We calculated the correlation coefficient as 0.4 for the predicted value. </a:t>
            </a:r>
          </a:p>
          <a:p>
            <a:pPr algn="just"/>
            <a:r>
              <a:rPr lang="en-US" dirty="0">
                <a:latin typeface="Times New Roman" panose="02020603050405020304" pitchFamily="18" charset="0"/>
                <a:cs typeface="Times New Roman" panose="02020603050405020304" pitchFamily="18" charset="0"/>
              </a:rPr>
              <a:t>The output shows that the three variables used in the model to predict the number of installs is somewhat linearly related with the Installs attribute.</a:t>
            </a:r>
            <a:endParaRPr lang="en-IN"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7152660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33D4-35B0-A94B-953D-8DACA8BA3C8E}"/>
              </a:ext>
            </a:extLst>
          </p:cNvPr>
          <p:cNvSpPr>
            <a:spLocks noGrp="1"/>
          </p:cNvSpPr>
          <p:nvPr>
            <p:ph type="title"/>
          </p:nvPr>
        </p:nvSpPr>
        <p:spPr>
          <a:xfrm>
            <a:off x="581191"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C257BBD5-9D37-6842-8A62-4FDB23A4F899}"/>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Through this project, we have been able to apply all what we learnt in the labs on a real-world data set containing information of apps in the Play Store.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We were able to experience the steps involved in the approach to solve any real word problem.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From the Exploratory Data Analysis where you get an intuitive idea and feel about the data you are working with to the implementation of statistical analysis like hypothesis tests and advanced analytics like linear regression. </a:t>
            </a:r>
          </a:p>
        </p:txBody>
      </p:sp>
    </p:spTree>
    <p:extLst>
      <p:ext uri="{BB962C8B-B14F-4D97-AF65-F5344CB8AC3E}">
        <p14:creationId xmlns:p14="http://schemas.microsoft.com/office/powerpoint/2010/main" val="2318276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DE03A9DA-6F13-4246-87F6-4B4798F5F929}"/>
              </a:ext>
            </a:extLst>
          </p:cNvPr>
          <p:cNvPicPr>
            <a:picLocks noChangeAspect="1"/>
          </p:cNvPicPr>
          <p:nvPr/>
        </p:nvPicPr>
        <p:blipFill>
          <a:blip r:embed="rId2"/>
          <a:stretch>
            <a:fillRect/>
          </a:stretch>
        </p:blipFill>
        <p:spPr>
          <a:xfrm>
            <a:off x="3405010" y="570158"/>
            <a:ext cx="5140680" cy="6186242"/>
          </a:xfrm>
          <a:prstGeom prst="rect">
            <a:avLst/>
          </a:prstGeom>
        </p:spPr>
      </p:pic>
    </p:spTree>
    <p:extLst>
      <p:ext uri="{BB962C8B-B14F-4D97-AF65-F5344CB8AC3E}">
        <p14:creationId xmlns:p14="http://schemas.microsoft.com/office/powerpoint/2010/main" val="1512072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BC85-03C7-DF41-BD66-3BBF7CF795A2}"/>
              </a:ext>
            </a:extLst>
          </p:cNvPr>
          <p:cNvSpPr>
            <a:spLocks noGrp="1"/>
          </p:cNvSpPr>
          <p:nvPr>
            <p:ph type="title"/>
          </p:nvPr>
        </p:nvSpPr>
        <p:spPr>
          <a:xfrm>
            <a:off x="581192" y="492301"/>
            <a:ext cx="11029616" cy="1013800"/>
          </a:xfrm>
        </p:spPr>
        <p:txBody>
          <a:bodyPr>
            <a:normAutofit/>
          </a:bodyPr>
          <a:lstStyle/>
          <a:p>
            <a:r>
              <a:rPr lang="en-US" sz="3200" dirty="0">
                <a:latin typeface="Times New Roman" panose="02020603050405020304" pitchFamily="18" charset="0"/>
                <a:cs typeface="Times New Roman" panose="02020603050405020304" pitchFamily="18" charset="0"/>
              </a:rPr>
              <a:t>Scope and objective  </a:t>
            </a:r>
          </a:p>
        </p:txBody>
      </p:sp>
      <p:sp>
        <p:nvSpPr>
          <p:cNvPr id="3" name="Content Placeholder 2">
            <a:extLst>
              <a:ext uri="{FF2B5EF4-FFF2-40B4-BE49-F238E27FC236}">
                <a16:creationId xmlns:a16="http://schemas.microsoft.com/office/drawing/2014/main" id="{AFA5D178-720D-C54F-8196-625386909F55}"/>
              </a:ext>
            </a:extLst>
          </p:cNvPr>
          <p:cNvSpPr>
            <a:spLocks noGrp="1"/>
          </p:cNvSpPr>
          <p:nvPr>
            <p:ph idx="1"/>
          </p:nvPr>
        </p:nvSpPr>
        <p:spPr/>
        <p:txBody>
          <a:bodyPr>
            <a:normAutofit/>
          </a:bodyPr>
          <a:lstStyle/>
          <a:p>
            <a:pPr algn="just"/>
            <a:r>
              <a:rPr lang="en-IN" sz="1900" dirty="0">
                <a:latin typeface="Times New Roman" panose="02020603050405020304" pitchFamily="18" charset="0"/>
                <a:cs typeface="Times New Roman" panose="02020603050405020304" pitchFamily="18" charset="0"/>
              </a:rPr>
              <a:t>The aim of the project is to collate and compare different attributes of applications on google play store in-order to derive meaningful insights. </a:t>
            </a:r>
          </a:p>
          <a:p>
            <a:pPr algn="just"/>
            <a:r>
              <a:rPr lang="en-IN" sz="1900" dirty="0">
                <a:latin typeface="Times New Roman" panose="02020603050405020304" pitchFamily="18" charset="0"/>
                <a:cs typeface="Times New Roman" panose="02020603050405020304" pitchFamily="18" charset="0"/>
              </a:rPr>
              <a:t>We have created a number of tables, graphs and plots throughout the course of our project as it helps a developer to understand the trends, patterns and customer demands better and thus them to popularize their product.</a:t>
            </a:r>
          </a:p>
          <a:p>
            <a:pPr algn="just"/>
            <a:r>
              <a:rPr lang="en-IN" sz="1900" dirty="0">
                <a:latin typeface="Times New Roman" panose="02020603050405020304" pitchFamily="18" charset="0"/>
                <a:cs typeface="Times New Roman" panose="02020603050405020304" pitchFamily="18" charset="0"/>
              </a:rPr>
              <a:t>Through our exhaustive analysis, a developer can gain actionable insights and capture the Android market. It helps one to gain insights about their competitors- what are their strategy, strengths, and weaknesses. </a:t>
            </a:r>
          </a:p>
          <a:p>
            <a:pPr algn="just"/>
            <a:r>
              <a:rPr lang="en-IN" sz="1900" dirty="0">
                <a:latin typeface="Times New Roman" panose="02020603050405020304" pitchFamily="18" charset="0"/>
                <a:cs typeface="Times New Roman" panose="02020603050405020304" pitchFamily="18" charset="0"/>
              </a:rPr>
              <a:t>It gives developers an edge over their competitors. </a:t>
            </a:r>
            <a:endParaRPr lang="en-US" sz="1900" dirty="0">
              <a:latin typeface="Times New Roman" panose="02020603050405020304" pitchFamily="18" charset="0"/>
              <a:cs typeface="Times New Roman" panose="02020603050405020304" pitchFamily="18" charset="0"/>
            </a:endParaRPr>
          </a:p>
        </p:txBody>
      </p:sp>
      <p:pic>
        <p:nvPicPr>
          <p:cNvPr id="9" name="Picture 8" descr="Shape, arrow&#10;&#10;Description automatically generated">
            <a:extLst>
              <a:ext uri="{FF2B5EF4-FFF2-40B4-BE49-F238E27FC236}">
                <a16:creationId xmlns:a16="http://schemas.microsoft.com/office/drawing/2014/main" id="{BEC040B7-8685-534D-BCEF-D7B729A9D5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13197" y="4706414"/>
            <a:ext cx="3263392" cy="2304770"/>
          </a:xfrm>
          <a:prstGeom prst="rect">
            <a:avLst/>
          </a:prstGeom>
        </p:spPr>
      </p:pic>
    </p:spTree>
    <p:extLst>
      <p:ext uri="{BB962C8B-B14F-4D97-AF65-F5344CB8AC3E}">
        <p14:creationId xmlns:p14="http://schemas.microsoft.com/office/powerpoint/2010/main" val="3479822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5A8E-9ECF-F14E-A2EC-006B114F2BB6}"/>
              </a:ext>
            </a:extLst>
          </p:cNvPr>
          <p:cNvSpPr>
            <a:spLocks noGrp="1"/>
          </p:cNvSpPr>
          <p:nvPr>
            <p:ph type="title"/>
          </p:nvPr>
        </p:nvSpPr>
        <p:spPr>
          <a:xfrm>
            <a:off x="581191" y="492301"/>
            <a:ext cx="11029616" cy="1013800"/>
          </a:xfrm>
        </p:spPr>
        <p:txBody>
          <a:bodyPr/>
          <a:lstStyle/>
          <a:p>
            <a:r>
              <a:rPr lang="en-US" sz="3200" dirty="0">
                <a:latin typeface="Times New Roman" panose="02020603050405020304" pitchFamily="18" charset="0"/>
                <a:cs typeface="Times New Roman" panose="02020603050405020304" pitchFamily="18" charset="0"/>
              </a:rPr>
              <a:t>Data Description</a:t>
            </a:r>
          </a:p>
        </p:txBody>
      </p:sp>
      <p:sp>
        <p:nvSpPr>
          <p:cNvPr id="3" name="Content Placeholder 2">
            <a:extLst>
              <a:ext uri="{FF2B5EF4-FFF2-40B4-BE49-F238E27FC236}">
                <a16:creationId xmlns:a16="http://schemas.microsoft.com/office/drawing/2014/main" id="{9DC5A40D-2517-8847-8139-639197913875}"/>
              </a:ext>
            </a:extLst>
          </p:cNvPr>
          <p:cNvSpPr>
            <a:spLocks noGrp="1"/>
          </p:cNvSpPr>
          <p:nvPr>
            <p:ph idx="1"/>
          </p:nvPr>
        </p:nvSpPr>
        <p:spPr/>
        <p:txBody>
          <a:bodyPr>
            <a:noAutofit/>
          </a:bodyPr>
          <a:lstStyle/>
          <a:p>
            <a:pPr marL="0" indent="0">
              <a:buNone/>
            </a:pPr>
            <a:endParaRPr lang="en-US" sz="17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The dataset contains a total of 7800 data entries and 11 attributes. These 11 variables are listed as follows: </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App: Names of the apps present in the Google play store</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Category: Represents the Category of all the applications</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Rating: Represents the ratings given to all the apps on a scale of 1-5</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Reviews: Represents the number of reviews given to the apps</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Size: Size of all the apps in MB</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Installs: Represents the total number of installs of each app</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Type: Type of app (Free or paid)</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Price: Represents the price of each app in USD</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Content: Age group the app is targeted at</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Genres: Same as category</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Log_Installs: Log of Installs for the ease of calculation</a:t>
            </a:r>
            <a:endParaRPr lang="en-IN" sz="1700"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67009378-DF71-934D-9B05-0E0F86579E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61504" y="2588444"/>
            <a:ext cx="4149303" cy="3777255"/>
          </a:xfrm>
          <a:prstGeom prst="rect">
            <a:avLst/>
          </a:prstGeom>
        </p:spPr>
      </p:pic>
    </p:spTree>
    <p:extLst>
      <p:ext uri="{BB962C8B-B14F-4D97-AF65-F5344CB8AC3E}">
        <p14:creationId xmlns:p14="http://schemas.microsoft.com/office/powerpoint/2010/main" val="41929343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0F82-226C-0349-AD11-5A6EC225B2C9}"/>
              </a:ext>
            </a:extLst>
          </p:cNvPr>
          <p:cNvSpPr>
            <a:spLocks noGrp="1"/>
          </p:cNvSpPr>
          <p:nvPr>
            <p:ph type="title"/>
          </p:nvPr>
        </p:nvSpPr>
        <p:spPr>
          <a:xfrm>
            <a:off x="578682" y="502920"/>
            <a:ext cx="11029616" cy="101380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Data pre-processing </a:t>
            </a:r>
          </a:p>
        </p:txBody>
      </p:sp>
      <p:sp>
        <p:nvSpPr>
          <p:cNvPr id="44" name="Rectangle 38">
            <a:extLst>
              <a:ext uri="{FF2B5EF4-FFF2-40B4-BE49-F238E27FC236}">
                <a16:creationId xmlns:a16="http://schemas.microsoft.com/office/drawing/2014/main" id="{8383C77B-0838-491A-BFF2-34389873D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0">
            <a:extLst>
              <a:ext uri="{FF2B5EF4-FFF2-40B4-BE49-F238E27FC236}">
                <a16:creationId xmlns:a16="http://schemas.microsoft.com/office/drawing/2014/main" id="{A8BCB44F-B72B-4435-985A-DF029684C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4000"/>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2D02D923-3854-4270-A4C9-DD881DFAF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10;&#10;Description automatically generated">
            <a:extLst>
              <a:ext uri="{FF2B5EF4-FFF2-40B4-BE49-F238E27FC236}">
                <a16:creationId xmlns:a16="http://schemas.microsoft.com/office/drawing/2014/main" id="{13DCA65B-D969-7D48-83F0-D588A50B7F8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996" r="-3" b="-3"/>
          <a:stretch/>
        </p:blipFill>
        <p:spPr>
          <a:xfrm>
            <a:off x="466853" y="1995310"/>
            <a:ext cx="3683001" cy="4504267"/>
          </a:xfrm>
          <a:prstGeom prst="rect">
            <a:avLst/>
          </a:prstGeom>
        </p:spPr>
      </p:pic>
      <p:sp>
        <p:nvSpPr>
          <p:cNvPr id="3" name="Content Placeholder 2">
            <a:extLst>
              <a:ext uri="{FF2B5EF4-FFF2-40B4-BE49-F238E27FC236}">
                <a16:creationId xmlns:a16="http://schemas.microsoft.com/office/drawing/2014/main" id="{DBE40894-010F-E348-83CD-3D6CB7F1DEC7}"/>
              </a:ext>
            </a:extLst>
          </p:cNvPr>
          <p:cNvSpPr>
            <a:spLocks noGrp="1"/>
          </p:cNvSpPr>
          <p:nvPr>
            <p:ph idx="1"/>
          </p:nvPr>
        </p:nvSpPr>
        <p:spPr>
          <a:xfrm>
            <a:off x="4475858" y="2279050"/>
            <a:ext cx="7269609" cy="3847771"/>
          </a:xfrm>
        </p:spPr>
        <p:txBody>
          <a:bodyPr>
            <a:normAutofit/>
          </a:bodyPr>
          <a:lstStyle/>
          <a:p>
            <a:pPr marL="0" indent="0" algn="just">
              <a:buClr>
                <a:srgbClr val="FF4000"/>
              </a:buClr>
              <a:buNone/>
            </a:pPr>
            <a:r>
              <a:rPr lang="en-US" dirty="0">
                <a:latin typeface="Times New Roman" panose="02020603050405020304" pitchFamily="18" charset="0"/>
                <a:cs typeface="Times New Roman" panose="02020603050405020304" pitchFamily="18" charset="0"/>
              </a:rPr>
              <a:t>The raw dataset contained 10,000 observations with 13 variables initially. The following preprocessing steps were taken to bring the data in a representable form:</a:t>
            </a:r>
            <a:endParaRPr lang="en-IN"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Removing all the rows containing NA and missing values</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Deleted unnecessary columns like Last. Updated, Current. Ver and Android Ver</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To ease our calculations, we calculated the log of the Installs variable</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After filtering the data, we had a main dataset with 7724 observations and 11 attributes</a:t>
            </a:r>
            <a:endParaRPr lang="en-IN" sz="1800" dirty="0">
              <a:latin typeface="Times New Roman" panose="02020603050405020304" pitchFamily="18" charset="0"/>
              <a:cs typeface="Times New Roman" panose="02020603050405020304" pitchFamily="18" charset="0"/>
            </a:endParaRPr>
          </a:p>
          <a:p>
            <a:pPr marL="0" indent="0">
              <a:buClr>
                <a:srgbClr val="FF4000"/>
              </a:buClr>
              <a:buNone/>
            </a:pPr>
            <a:endParaRPr lang="en-US" dirty="0"/>
          </a:p>
        </p:txBody>
      </p:sp>
    </p:spTree>
    <p:extLst>
      <p:ext uri="{BB962C8B-B14F-4D97-AF65-F5344CB8AC3E}">
        <p14:creationId xmlns:p14="http://schemas.microsoft.com/office/powerpoint/2010/main" val="977669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A4DF-11A2-5D4D-B7E1-1C5AC8D8BEF8}"/>
              </a:ext>
            </a:extLst>
          </p:cNvPr>
          <p:cNvSpPr>
            <a:spLocks noGrp="1"/>
          </p:cNvSpPr>
          <p:nvPr>
            <p:ph type="title"/>
          </p:nvPr>
        </p:nvSpPr>
        <p:spPr>
          <a:xfrm>
            <a:off x="581191" y="459929"/>
            <a:ext cx="11029616" cy="1013800"/>
          </a:xfrm>
        </p:spPr>
        <p:txBody>
          <a:bodyPr/>
          <a:lstStyle/>
          <a:p>
            <a:r>
              <a:rPr lang="en-US" sz="3200" dirty="0">
                <a:latin typeface="Times New Roman" panose="02020603050405020304" pitchFamily="18" charset="0"/>
                <a:cs typeface="Times New Roman" panose="02020603050405020304" pitchFamily="18" charset="0"/>
              </a:rPr>
              <a:t>EDA-Data visualization</a:t>
            </a:r>
          </a:p>
        </p:txBody>
      </p:sp>
      <p:sp>
        <p:nvSpPr>
          <p:cNvPr id="3" name="Content Placeholder 2">
            <a:extLst>
              <a:ext uri="{FF2B5EF4-FFF2-40B4-BE49-F238E27FC236}">
                <a16:creationId xmlns:a16="http://schemas.microsoft.com/office/drawing/2014/main" id="{96A9388D-DCB1-4F41-A3CB-573FC6A7FD60}"/>
              </a:ext>
            </a:extLst>
          </p:cNvPr>
          <p:cNvSpPr>
            <a:spLocks noGrp="1"/>
          </p:cNvSpPr>
          <p:nvPr>
            <p:ph idx="1"/>
          </p:nvPr>
        </p:nvSpPr>
        <p:spPr>
          <a:xfrm>
            <a:off x="581192" y="5082445"/>
            <a:ext cx="11029615" cy="1536718"/>
          </a:xfrm>
        </p:spPr>
        <p:txBody>
          <a:bodyPr>
            <a:normAutofit fontScale="55000" lnSpcReduction="20000"/>
          </a:bodyPr>
          <a:lstStyle/>
          <a:p>
            <a:endParaRPr lang="en-IN" dirty="0">
              <a:latin typeface="Times New Roman" panose="02020603050405020304" pitchFamily="18" charset="0"/>
              <a:cs typeface="Times New Roman" panose="02020603050405020304" pitchFamily="18" charset="0"/>
            </a:endParaRPr>
          </a:p>
          <a:p>
            <a:pPr algn="just"/>
            <a:r>
              <a:rPr lang="en-IN" sz="2900" dirty="0">
                <a:latin typeface="Times New Roman" panose="02020603050405020304" pitchFamily="18" charset="0"/>
                <a:cs typeface="Times New Roman" panose="02020603050405020304" pitchFamily="18" charset="0"/>
              </a:rPr>
              <a:t>We created a </a:t>
            </a:r>
            <a:r>
              <a:rPr lang="en-IN" sz="2900" b="1" dirty="0">
                <a:latin typeface="Times New Roman" panose="02020603050405020304" pitchFamily="18" charset="0"/>
                <a:cs typeface="Times New Roman" panose="02020603050405020304" pitchFamily="18" charset="0"/>
              </a:rPr>
              <a:t>Bar Plot to find the Top 15  Genres</a:t>
            </a:r>
            <a:r>
              <a:rPr lang="en-IN" sz="2900" dirty="0">
                <a:latin typeface="Times New Roman" panose="02020603050405020304" pitchFamily="18" charset="0"/>
                <a:cs typeface="Times New Roman" panose="02020603050405020304" pitchFamily="18" charset="0"/>
              </a:rPr>
              <a:t> of apps that are most popular among users. The popularity is considered in terms of the number of installs users have made. </a:t>
            </a:r>
          </a:p>
          <a:p>
            <a:pPr algn="just"/>
            <a:r>
              <a:rPr lang="en-IN" sz="2900" dirty="0">
                <a:latin typeface="Times New Roman" panose="02020603050405020304" pitchFamily="18" charset="0"/>
                <a:cs typeface="Times New Roman" panose="02020603050405020304" pitchFamily="18" charset="0"/>
              </a:rPr>
              <a:t>The plot on the right is a </a:t>
            </a:r>
            <a:r>
              <a:rPr lang="en-IN" sz="2900" b="1" dirty="0">
                <a:latin typeface="Times New Roman" panose="02020603050405020304" pitchFamily="18" charset="0"/>
                <a:cs typeface="Times New Roman" panose="02020603050405020304" pitchFamily="18" charset="0"/>
              </a:rPr>
              <a:t>Histogram for the Installs and Rating differentiated by Type</a:t>
            </a:r>
            <a:r>
              <a:rPr lang="en-IN" sz="2900" dirty="0">
                <a:latin typeface="Times New Roman" panose="02020603050405020304" pitchFamily="18" charset="0"/>
                <a:cs typeface="Times New Roman" panose="02020603050405020304" pitchFamily="18" charset="0"/>
              </a:rPr>
              <a:t> that shows how the number of installs of free or paid apps changes as the rating changes. The histogram is Highly negatively skewed with skewness equal to -1.75.</a:t>
            </a:r>
          </a:p>
          <a:p>
            <a:endParaRPr lang="en-US" dirty="0"/>
          </a:p>
        </p:txBody>
      </p:sp>
      <p:pic>
        <p:nvPicPr>
          <p:cNvPr id="5" name="Content Placeholder 10" descr="Chart, histogram&#10;&#10;Description automatically generated">
            <a:extLst>
              <a:ext uri="{FF2B5EF4-FFF2-40B4-BE49-F238E27FC236}">
                <a16:creationId xmlns:a16="http://schemas.microsoft.com/office/drawing/2014/main" id="{07B96ECD-D9FF-DD45-8682-B43271EF7D0A}"/>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21969" y="1901262"/>
            <a:ext cx="5674030" cy="3353124"/>
          </a:xfrm>
          <a:prstGeom prst="rect">
            <a:avLst/>
          </a:prstGeom>
        </p:spPr>
      </p:pic>
      <p:pic>
        <p:nvPicPr>
          <p:cNvPr id="6" name="Picture 5" descr="Chart, histogram&#10;&#10;Description automatically generated">
            <a:extLst>
              <a:ext uri="{FF2B5EF4-FFF2-40B4-BE49-F238E27FC236}">
                <a16:creationId xmlns:a16="http://schemas.microsoft.com/office/drawing/2014/main" id="{DA543A03-0D21-3A41-88BF-6BB122D9E9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55222" y="1901262"/>
            <a:ext cx="5674030" cy="3353125"/>
          </a:xfrm>
          <a:prstGeom prst="rect">
            <a:avLst/>
          </a:prstGeom>
        </p:spPr>
      </p:pic>
    </p:spTree>
    <p:extLst>
      <p:ext uri="{BB962C8B-B14F-4D97-AF65-F5344CB8AC3E}">
        <p14:creationId xmlns:p14="http://schemas.microsoft.com/office/powerpoint/2010/main" val="29432819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A4DF-11A2-5D4D-B7E1-1C5AC8D8BEF8}"/>
              </a:ext>
            </a:extLst>
          </p:cNvPr>
          <p:cNvSpPr>
            <a:spLocks noGrp="1"/>
          </p:cNvSpPr>
          <p:nvPr>
            <p:ph type="title"/>
          </p:nvPr>
        </p:nvSpPr>
        <p:spPr>
          <a:xfrm>
            <a:off x="581192" y="483630"/>
            <a:ext cx="11029616" cy="1013800"/>
          </a:xfrm>
        </p:spPr>
        <p:txBody>
          <a:bodyPr>
            <a:normAutofit/>
          </a:bodyPr>
          <a:lstStyle/>
          <a:p>
            <a:r>
              <a:rPr lang="en-US" sz="3200" dirty="0">
                <a:latin typeface="Times New Roman" panose="02020603050405020304" pitchFamily="18" charset="0"/>
                <a:cs typeface="Times New Roman" panose="02020603050405020304" pitchFamily="18" charset="0"/>
              </a:rPr>
              <a:t>EDA- Data visualization</a:t>
            </a:r>
          </a:p>
        </p:txBody>
      </p:sp>
      <p:sp>
        <p:nvSpPr>
          <p:cNvPr id="3" name="Content Placeholder 2">
            <a:extLst>
              <a:ext uri="{FF2B5EF4-FFF2-40B4-BE49-F238E27FC236}">
                <a16:creationId xmlns:a16="http://schemas.microsoft.com/office/drawing/2014/main" id="{96A9388D-DCB1-4F41-A3CB-573FC6A7FD60}"/>
              </a:ext>
            </a:extLst>
          </p:cNvPr>
          <p:cNvSpPr>
            <a:spLocks noGrp="1"/>
          </p:cNvSpPr>
          <p:nvPr>
            <p:ph idx="1"/>
          </p:nvPr>
        </p:nvSpPr>
        <p:spPr>
          <a:xfrm>
            <a:off x="5893331" y="2014205"/>
            <a:ext cx="5819695" cy="1888101"/>
          </a:xfrm>
        </p:spPr>
        <p:txBody>
          <a:bodyPr>
            <a:normAutofit/>
          </a:bodyPr>
          <a:lstStyle/>
          <a:p>
            <a:r>
              <a:rPr lang="en-IN" dirty="0">
                <a:latin typeface="Times New Roman" panose="02020603050405020304" pitchFamily="18" charset="0"/>
                <a:cs typeface="Times New Roman" panose="02020603050405020304" pitchFamily="18" charset="0"/>
              </a:rPr>
              <a:t>We made a </a:t>
            </a:r>
            <a:r>
              <a:rPr lang="en-IN" b="1" dirty="0">
                <a:latin typeface="Times New Roman" panose="02020603050405020304" pitchFamily="18" charset="0"/>
                <a:cs typeface="Times New Roman" panose="02020603050405020304" pitchFamily="18" charset="0"/>
              </a:rPr>
              <a:t>Pie chart to represent the percentage of the content type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The chart below shows that 79.9% of apps in the play store are meant for all age groups whereas 0.4% of apps are meant for adults.</a:t>
            </a:r>
          </a:p>
          <a:p>
            <a:endParaRPr lang="en-US" dirty="0"/>
          </a:p>
        </p:txBody>
      </p:sp>
      <p:pic>
        <p:nvPicPr>
          <p:cNvPr id="7" name="Picture 6" descr="Chart, pie chart&#10;&#10;Description automatically generated">
            <a:extLst>
              <a:ext uri="{FF2B5EF4-FFF2-40B4-BE49-F238E27FC236}">
                <a16:creationId xmlns:a16="http://schemas.microsoft.com/office/drawing/2014/main" id="{2DA0E9A2-9647-EF40-B3DF-402962841554}"/>
              </a:ext>
            </a:extLst>
          </p:cNvPr>
          <p:cNvPicPr/>
          <p:nvPr/>
        </p:nvPicPr>
        <p:blipFill rotWithShape="1">
          <a:blip r:embed="rId2" cstate="print">
            <a:extLst>
              <a:ext uri="{28A0092B-C50C-407E-A947-70E740481C1C}">
                <a14:useLocalDpi xmlns:a14="http://schemas.microsoft.com/office/drawing/2010/main" val="0"/>
              </a:ext>
            </a:extLst>
          </a:blip>
          <a:srcRect t="6231" b="12885"/>
          <a:stretch/>
        </p:blipFill>
        <p:spPr>
          <a:xfrm>
            <a:off x="276305" y="2120200"/>
            <a:ext cx="5617026" cy="2886500"/>
          </a:xfrm>
          <a:prstGeom prst="rect">
            <a:avLst/>
          </a:prstGeom>
        </p:spPr>
      </p:pic>
      <p:pic>
        <p:nvPicPr>
          <p:cNvPr id="9" name="image6.png" descr="Chart, histogram&#10;&#10;Description automatically generated">
            <a:extLst>
              <a:ext uri="{FF2B5EF4-FFF2-40B4-BE49-F238E27FC236}">
                <a16:creationId xmlns:a16="http://schemas.microsoft.com/office/drawing/2014/main" id="{95C207D3-BFB3-504C-8327-F1168C77A148}"/>
              </a:ext>
            </a:extLst>
          </p:cNvPr>
          <p:cNvPicPr/>
          <p:nvPr/>
        </p:nvPicPr>
        <p:blipFill>
          <a:blip r:embed="rId3"/>
          <a:srcRect l="5657" t="28960" r="39405" b="19149"/>
          <a:stretch>
            <a:fillRect/>
          </a:stretch>
        </p:blipFill>
        <p:spPr>
          <a:xfrm>
            <a:off x="6140014" y="3792321"/>
            <a:ext cx="5326327" cy="2886501"/>
          </a:xfrm>
          <a:prstGeom prst="rect">
            <a:avLst/>
          </a:prstGeom>
          <a:ln/>
        </p:spPr>
      </p:pic>
      <p:sp>
        <p:nvSpPr>
          <p:cNvPr id="4" name="TextBox 3">
            <a:extLst>
              <a:ext uri="{FF2B5EF4-FFF2-40B4-BE49-F238E27FC236}">
                <a16:creationId xmlns:a16="http://schemas.microsoft.com/office/drawing/2014/main" id="{152EAF93-AC4C-B344-962D-F8AD42E6D8B4}"/>
              </a:ext>
            </a:extLst>
          </p:cNvPr>
          <p:cNvSpPr txBox="1"/>
          <p:nvPr/>
        </p:nvSpPr>
        <p:spPr>
          <a:xfrm>
            <a:off x="1999937" y="1805593"/>
            <a:ext cx="2169763" cy="261610"/>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Percentage of content of apps </a:t>
            </a:r>
          </a:p>
        </p:txBody>
      </p:sp>
      <p:sp>
        <p:nvSpPr>
          <p:cNvPr id="11" name="Content Placeholder 2">
            <a:extLst>
              <a:ext uri="{FF2B5EF4-FFF2-40B4-BE49-F238E27FC236}">
                <a16:creationId xmlns:a16="http://schemas.microsoft.com/office/drawing/2014/main" id="{73C77527-9773-9C42-B4F9-1F988321F376}"/>
              </a:ext>
            </a:extLst>
          </p:cNvPr>
          <p:cNvSpPr txBox="1">
            <a:spLocks/>
          </p:cNvSpPr>
          <p:nvPr/>
        </p:nvSpPr>
        <p:spPr>
          <a:xfrm>
            <a:off x="478974" y="5006700"/>
            <a:ext cx="5326327" cy="167212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Our objective was to showcase the distribution of the application ratings. </a:t>
            </a:r>
          </a:p>
          <a:p>
            <a:r>
              <a:rPr lang="en-IN" dirty="0">
                <a:latin typeface="Times New Roman" panose="02020603050405020304" pitchFamily="18" charset="0"/>
                <a:cs typeface="Times New Roman" panose="02020603050405020304" pitchFamily="18" charset="0"/>
              </a:rPr>
              <a:t>From the plot below, you can see that the variable is left-skewed. </a:t>
            </a:r>
          </a:p>
          <a:p>
            <a:endParaRPr lang="en-US" dirty="0"/>
          </a:p>
        </p:txBody>
      </p:sp>
    </p:spTree>
    <p:extLst>
      <p:ext uri="{BB962C8B-B14F-4D97-AF65-F5344CB8AC3E}">
        <p14:creationId xmlns:p14="http://schemas.microsoft.com/office/powerpoint/2010/main" val="3068817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42DC-B67E-A947-B8AD-8A149F4A7FDF}"/>
              </a:ext>
            </a:extLst>
          </p:cNvPr>
          <p:cNvSpPr>
            <a:spLocks noGrp="1"/>
          </p:cNvSpPr>
          <p:nvPr>
            <p:ph type="title"/>
          </p:nvPr>
        </p:nvSpPr>
        <p:spPr>
          <a:xfrm>
            <a:off x="581191" y="441693"/>
            <a:ext cx="11029616" cy="1013800"/>
          </a:xfrm>
        </p:spPr>
        <p:txBody>
          <a:bodyPr/>
          <a:lstStyle/>
          <a:p>
            <a:r>
              <a:rPr lang="en-US" dirty="0">
                <a:latin typeface="Times New Roman" panose="02020603050405020304" pitchFamily="18" charset="0"/>
                <a:cs typeface="Times New Roman" panose="02020603050405020304" pitchFamily="18" charset="0"/>
              </a:rPr>
              <a:t>EDA- Data visualization</a:t>
            </a:r>
            <a:endParaRPr lang="en-US" dirty="0"/>
          </a:p>
        </p:txBody>
      </p:sp>
      <p:sp>
        <p:nvSpPr>
          <p:cNvPr id="3" name="Content Placeholder 2">
            <a:extLst>
              <a:ext uri="{FF2B5EF4-FFF2-40B4-BE49-F238E27FC236}">
                <a16:creationId xmlns:a16="http://schemas.microsoft.com/office/drawing/2014/main" id="{F13C4973-0BB5-F442-8E85-F5AB2A1094F5}"/>
              </a:ext>
            </a:extLst>
          </p:cNvPr>
          <p:cNvSpPr>
            <a:spLocks noGrp="1"/>
          </p:cNvSpPr>
          <p:nvPr>
            <p:ph idx="1"/>
          </p:nvPr>
        </p:nvSpPr>
        <p:spPr>
          <a:xfrm>
            <a:off x="581192" y="5470025"/>
            <a:ext cx="11029615" cy="1271301"/>
          </a:xfrm>
        </p:spPr>
        <p:txBody>
          <a:bodyPr>
            <a:normAutofit fontScale="92500"/>
          </a:bodyPr>
          <a:lstStyle/>
          <a:p>
            <a:pPr algn="just"/>
            <a:r>
              <a:rPr lang="en-IN" dirty="0">
                <a:latin typeface="Times New Roman" panose="02020603050405020304" pitchFamily="18" charset="0"/>
                <a:cs typeface="Times New Roman" panose="02020603050405020304" pitchFamily="18" charset="0"/>
              </a:rPr>
              <a:t>This is a </a:t>
            </a:r>
            <a:r>
              <a:rPr lang="en-IN" b="1" dirty="0">
                <a:latin typeface="Times New Roman" panose="02020603050405020304" pitchFamily="18" charset="0"/>
                <a:cs typeface="Times New Roman" panose="02020603050405020304" pitchFamily="18" charset="0"/>
              </a:rPr>
              <a:t>Boxplot that represents the Total Installs(log) by the Type</a:t>
            </a:r>
            <a:r>
              <a:rPr lang="en-IN" dirty="0">
                <a:latin typeface="Times New Roman" panose="02020603050405020304" pitchFamily="18" charset="0"/>
                <a:cs typeface="Times New Roman" panose="02020603050405020304" pitchFamily="18" charset="0"/>
              </a:rPr>
              <a:t> of Application. The purpose was to check which type of app is installed more by the people. The plot shows that the quantiles of free apps are more than paid apps. </a:t>
            </a:r>
          </a:p>
          <a:p>
            <a:pPr algn="just"/>
            <a:r>
              <a:rPr lang="en-IN" dirty="0">
                <a:latin typeface="Times New Roman" panose="02020603050405020304" pitchFamily="18" charset="0"/>
                <a:cs typeface="Times New Roman" panose="02020603050405020304" pitchFamily="18" charset="0"/>
              </a:rPr>
              <a:t>Therefore, we can conclude that people install free apps more than paid apps. </a:t>
            </a:r>
          </a:p>
          <a:p>
            <a:endParaRPr lang="en-US" dirty="0"/>
          </a:p>
        </p:txBody>
      </p:sp>
      <p:pic>
        <p:nvPicPr>
          <p:cNvPr id="5" name="Picture 4" descr="Chart, box and whisker chart&#10;&#10;Description automatically generated">
            <a:extLst>
              <a:ext uri="{FF2B5EF4-FFF2-40B4-BE49-F238E27FC236}">
                <a16:creationId xmlns:a16="http://schemas.microsoft.com/office/drawing/2014/main" id="{242F7CA5-BC04-7641-9E5D-F4AD98933B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701" y="1842448"/>
            <a:ext cx="6066194" cy="351839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F3D6CB7-9728-7A49-AF3A-89C658AF02E3}"/>
              </a:ext>
            </a:extLst>
          </p:cNvPr>
          <p:cNvPicPr/>
          <p:nvPr/>
        </p:nvPicPr>
        <p:blipFill rotWithShape="1">
          <a:blip r:embed="rId3"/>
          <a:srcRect t="22183"/>
          <a:stretch/>
        </p:blipFill>
        <p:spPr>
          <a:xfrm>
            <a:off x="6878736" y="2010868"/>
            <a:ext cx="4732071" cy="2943269"/>
          </a:xfrm>
          <a:prstGeom prst="rect">
            <a:avLst/>
          </a:prstGeom>
        </p:spPr>
      </p:pic>
    </p:spTree>
    <p:extLst>
      <p:ext uri="{BB962C8B-B14F-4D97-AF65-F5344CB8AC3E}">
        <p14:creationId xmlns:p14="http://schemas.microsoft.com/office/powerpoint/2010/main" val="888992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42DC-B67E-A947-B8AD-8A149F4A7FDF}"/>
              </a:ext>
            </a:extLst>
          </p:cNvPr>
          <p:cNvSpPr>
            <a:spLocks noGrp="1"/>
          </p:cNvSpPr>
          <p:nvPr>
            <p:ph type="title"/>
          </p:nvPr>
        </p:nvSpPr>
        <p:spPr>
          <a:xfrm>
            <a:off x="581192" y="439983"/>
            <a:ext cx="11029616" cy="1013800"/>
          </a:xfrm>
        </p:spPr>
        <p:txBody>
          <a:bodyPr>
            <a:normAutofit/>
          </a:bodyPr>
          <a:lstStyle/>
          <a:p>
            <a:r>
              <a:rPr lang="en-US" dirty="0">
                <a:latin typeface="Times New Roman" panose="02020603050405020304" pitchFamily="18" charset="0"/>
                <a:cs typeface="Times New Roman" panose="02020603050405020304" pitchFamily="18" charset="0"/>
              </a:rPr>
              <a:t>Goodness of fit</a:t>
            </a:r>
          </a:p>
        </p:txBody>
      </p:sp>
      <p:sp>
        <p:nvSpPr>
          <p:cNvPr id="3" name="Content Placeholder 2">
            <a:extLst>
              <a:ext uri="{FF2B5EF4-FFF2-40B4-BE49-F238E27FC236}">
                <a16:creationId xmlns:a16="http://schemas.microsoft.com/office/drawing/2014/main" id="{F13C4973-0BB5-F442-8E85-F5AB2A1094F5}"/>
              </a:ext>
            </a:extLst>
          </p:cNvPr>
          <p:cNvSpPr>
            <a:spLocks noGrp="1"/>
          </p:cNvSpPr>
          <p:nvPr>
            <p:ph idx="1"/>
          </p:nvPr>
        </p:nvSpPr>
        <p:spPr>
          <a:xfrm>
            <a:off x="581192" y="4988012"/>
            <a:ext cx="7312776" cy="1719700"/>
          </a:xfrm>
        </p:spPr>
        <p:txBody>
          <a:bodyPr/>
          <a:lstStyle/>
          <a:p>
            <a:pPr algn="just"/>
            <a:r>
              <a:rPr lang="en-IN" dirty="0">
                <a:latin typeface="Times New Roman" panose="02020603050405020304" pitchFamily="18" charset="0"/>
                <a:cs typeface="Times New Roman" panose="02020603050405020304" pitchFamily="18" charset="0"/>
              </a:rPr>
              <a:t>As the AIC value for lognormal distribution is less than the AIC value for normal distribution, it is a more fitting distribution. </a:t>
            </a:r>
          </a:p>
          <a:p>
            <a:pPr algn="just"/>
            <a:r>
              <a:rPr lang="en-IN" dirty="0">
                <a:latin typeface="Times New Roman" panose="02020603050405020304" pitchFamily="18" charset="0"/>
                <a:cs typeface="Times New Roman" panose="02020603050405020304" pitchFamily="18" charset="0"/>
              </a:rPr>
              <a:t>This is also indicated by the Cullen and Frey Graph:</a:t>
            </a:r>
          </a:p>
          <a:p>
            <a:endParaRPr lang="en-US" dirty="0"/>
          </a:p>
        </p:txBody>
      </p:sp>
      <p:pic>
        <p:nvPicPr>
          <p:cNvPr id="7" name="Picture 6">
            <a:extLst>
              <a:ext uri="{FF2B5EF4-FFF2-40B4-BE49-F238E27FC236}">
                <a16:creationId xmlns:a16="http://schemas.microsoft.com/office/drawing/2014/main" id="{45E4F7CC-2175-834E-80AE-0451BF8DE5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1192" y="1832671"/>
            <a:ext cx="3706669" cy="3010262"/>
          </a:xfrm>
          <a:prstGeom prst="rect">
            <a:avLst/>
          </a:prstGeom>
          <a:noFill/>
          <a:ln>
            <a:noFill/>
          </a:ln>
        </p:spPr>
      </p:pic>
      <p:pic>
        <p:nvPicPr>
          <p:cNvPr id="8" name="Picture 7">
            <a:extLst>
              <a:ext uri="{FF2B5EF4-FFF2-40B4-BE49-F238E27FC236}">
                <a16:creationId xmlns:a16="http://schemas.microsoft.com/office/drawing/2014/main" id="{A25FE512-E101-C148-A95E-B66427ECE343}"/>
              </a:ext>
            </a:extLst>
          </p:cNvPr>
          <p:cNvPicPr/>
          <p:nvPr/>
        </p:nvPicPr>
        <p:blipFill rotWithShape="1">
          <a:blip r:embed="rId3">
            <a:extLst>
              <a:ext uri="{28A0092B-C50C-407E-A947-70E740481C1C}">
                <a14:useLocalDpi xmlns:a14="http://schemas.microsoft.com/office/drawing/2010/main" val="0"/>
              </a:ext>
            </a:extLst>
          </a:blip>
          <a:srcRect b="2034"/>
          <a:stretch/>
        </p:blipFill>
        <p:spPr bwMode="auto">
          <a:xfrm>
            <a:off x="7893968" y="3510845"/>
            <a:ext cx="4057799" cy="3347156"/>
          </a:xfrm>
          <a:prstGeom prst="rect">
            <a:avLst/>
          </a:prstGeom>
          <a:noFill/>
          <a:ln>
            <a:noFill/>
          </a:ln>
        </p:spPr>
      </p:pic>
      <p:sp>
        <p:nvSpPr>
          <p:cNvPr id="9" name="Content Placeholder 2">
            <a:extLst>
              <a:ext uri="{FF2B5EF4-FFF2-40B4-BE49-F238E27FC236}">
                <a16:creationId xmlns:a16="http://schemas.microsoft.com/office/drawing/2014/main" id="{F3B7225A-E242-9A4A-A23D-E0FD58B1E770}"/>
              </a:ext>
            </a:extLst>
          </p:cNvPr>
          <p:cNvSpPr txBox="1">
            <a:spLocks/>
          </p:cNvSpPr>
          <p:nvPr/>
        </p:nvSpPr>
        <p:spPr>
          <a:xfrm>
            <a:off x="4210220" y="2161606"/>
            <a:ext cx="7981780" cy="1538688"/>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IN" sz="1900" dirty="0">
                <a:latin typeface="Times New Roman" panose="02020603050405020304" pitchFamily="18" charset="0"/>
                <a:cs typeface="Times New Roman" panose="02020603050405020304" pitchFamily="18" charset="0"/>
              </a:rPr>
              <a:t>The graph showcases the distribution of the continuous variable Size. </a:t>
            </a:r>
          </a:p>
          <a:p>
            <a:pPr algn="just"/>
            <a:endParaRPr lang="en-IN" sz="1900" dirty="0">
              <a:latin typeface="Times New Roman" panose="02020603050405020304" pitchFamily="18" charset="0"/>
              <a:cs typeface="Times New Roman" panose="02020603050405020304" pitchFamily="18" charset="0"/>
            </a:endParaRPr>
          </a:p>
          <a:p>
            <a:pPr algn="just"/>
            <a:r>
              <a:rPr lang="en-IN" sz="1900" dirty="0">
                <a:latin typeface="Times New Roman" panose="02020603050405020304" pitchFamily="18" charset="0"/>
                <a:cs typeface="Times New Roman" panose="02020603050405020304" pitchFamily="18" charset="0"/>
              </a:rPr>
              <a:t>The graph is right skewed. Using Fitting Distributions, the AIC values obtained for normal distribution and lognormal distribution were </a:t>
            </a:r>
            <a:r>
              <a:rPr lang="en-IN" sz="1900" b="1" dirty="0">
                <a:latin typeface="Times New Roman" panose="02020603050405020304" pitchFamily="18" charset="0"/>
                <a:cs typeface="Times New Roman" panose="02020603050405020304" pitchFamily="18" charset="0"/>
              </a:rPr>
              <a:t>70649.81</a:t>
            </a:r>
            <a:r>
              <a:rPr lang="en-IN" sz="1900" dirty="0">
                <a:latin typeface="Times New Roman" panose="02020603050405020304" pitchFamily="18" charset="0"/>
                <a:cs typeface="Times New Roman" panose="02020603050405020304" pitchFamily="18" charset="0"/>
              </a:rPr>
              <a:t> and </a:t>
            </a:r>
            <a:r>
              <a:rPr lang="en-IN" sz="1900" b="1" dirty="0">
                <a:latin typeface="Times New Roman" panose="02020603050405020304" pitchFamily="18" charset="0"/>
                <a:cs typeface="Times New Roman" panose="02020603050405020304" pitchFamily="18" charset="0"/>
              </a:rPr>
              <a:t>64755.69</a:t>
            </a:r>
            <a:r>
              <a:rPr lang="en-IN" sz="1900" dirty="0">
                <a:latin typeface="Times New Roman" panose="02020603050405020304" pitchFamily="18" charset="0"/>
                <a:cs typeface="Times New Roman" panose="02020603050405020304" pitchFamily="18" charset="0"/>
              </a:rPr>
              <a:t> respectively. </a:t>
            </a:r>
          </a:p>
          <a:p>
            <a:endParaRPr lang="en-US" dirty="0"/>
          </a:p>
        </p:txBody>
      </p:sp>
    </p:spTree>
    <p:extLst>
      <p:ext uri="{BB962C8B-B14F-4D97-AF65-F5344CB8AC3E}">
        <p14:creationId xmlns:p14="http://schemas.microsoft.com/office/powerpoint/2010/main" val="27105708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0905-E676-174B-9E34-7E5627E2D516}"/>
              </a:ext>
            </a:extLst>
          </p:cNvPr>
          <p:cNvSpPr>
            <a:spLocks noGrp="1"/>
          </p:cNvSpPr>
          <p:nvPr>
            <p:ph type="title"/>
          </p:nvPr>
        </p:nvSpPr>
        <p:spPr>
          <a:xfrm>
            <a:off x="581192"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Goodness of fit</a:t>
            </a:r>
          </a:p>
        </p:txBody>
      </p:sp>
      <p:sp>
        <p:nvSpPr>
          <p:cNvPr id="3" name="Content Placeholder 2">
            <a:extLst>
              <a:ext uri="{FF2B5EF4-FFF2-40B4-BE49-F238E27FC236}">
                <a16:creationId xmlns:a16="http://schemas.microsoft.com/office/drawing/2014/main" id="{45EF88B0-AF85-8347-8EBA-46D62A9CAEC0}"/>
              </a:ext>
            </a:extLst>
          </p:cNvPr>
          <p:cNvSpPr>
            <a:spLocks noGrp="1"/>
          </p:cNvSpPr>
          <p:nvPr>
            <p:ph idx="1"/>
          </p:nvPr>
        </p:nvSpPr>
        <p:spPr>
          <a:xfrm>
            <a:off x="411859" y="2056318"/>
            <a:ext cx="5250110" cy="4389637"/>
          </a:xfrm>
        </p:spPr>
        <p:txBody>
          <a:bodyPr/>
          <a:lstStyle/>
          <a:p>
            <a:r>
              <a:rPr lang="en-IN" dirty="0">
                <a:latin typeface="Times New Roman" panose="02020603050405020304" pitchFamily="18" charset="0"/>
                <a:cs typeface="Times New Roman" panose="02020603050405020304" pitchFamily="18" charset="0"/>
              </a:rPr>
              <a:t>The QQ-plots and PP-Plots for the lognormal distribution. We can see that the lognormal line lies in line with the graph values. </a:t>
            </a:r>
          </a:p>
          <a:p>
            <a:pPr marL="0"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Therefore, from the evidence shown, we can state that the Size of the App values follow a lognormal distribution.</a:t>
            </a:r>
          </a:p>
          <a:p>
            <a:endParaRPr lang="en-US" dirty="0"/>
          </a:p>
        </p:txBody>
      </p:sp>
      <p:pic>
        <p:nvPicPr>
          <p:cNvPr id="10" name="Picture 9">
            <a:extLst>
              <a:ext uri="{FF2B5EF4-FFF2-40B4-BE49-F238E27FC236}">
                <a16:creationId xmlns:a16="http://schemas.microsoft.com/office/drawing/2014/main" id="{F51CB651-632F-3444-88D8-6DC0928086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76820"/>
            <a:ext cx="5819608" cy="4569135"/>
          </a:xfrm>
          <a:prstGeom prst="rect">
            <a:avLst/>
          </a:prstGeom>
          <a:noFill/>
          <a:ln>
            <a:noFill/>
          </a:ln>
        </p:spPr>
      </p:pic>
    </p:spTree>
    <p:extLst>
      <p:ext uri="{BB962C8B-B14F-4D97-AF65-F5344CB8AC3E}">
        <p14:creationId xmlns:p14="http://schemas.microsoft.com/office/powerpoint/2010/main" val="16835727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{851CC65E-0BF4-F148-84A9-D3B5E6A819E1}tf10001123</Template>
  <TotalTime>231</TotalTime>
  <Words>1521</Words>
  <Application>Microsoft Macintosh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Aparajita</vt:lpstr>
      <vt:lpstr>Gill Sans MT</vt:lpstr>
      <vt:lpstr>Times New Roman</vt:lpstr>
      <vt:lpstr>Wingdings 2</vt:lpstr>
      <vt:lpstr>Dividend</vt:lpstr>
      <vt:lpstr>ANALYSIS OF GOOGLE PLAY STORE APPLICATIONS</vt:lpstr>
      <vt:lpstr>Scope and objective  </vt:lpstr>
      <vt:lpstr>Data Description</vt:lpstr>
      <vt:lpstr>Data pre-processing </vt:lpstr>
      <vt:lpstr>EDA-Data visualization</vt:lpstr>
      <vt:lpstr>EDA- Data visualization</vt:lpstr>
      <vt:lpstr>EDA- Data visualization</vt:lpstr>
      <vt:lpstr>Goodness of fit</vt:lpstr>
      <vt:lpstr>Goodness of fit</vt:lpstr>
      <vt:lpstr>Statistical analysis: probabilistic analysis</vt:lpstr>
      <vt:lpstr>probabilistic analysis continue….</vt:lpstr>
      <vt:lpstr>probabilistic analysis continue….</vt:lpstr>
      <vt:lpstr>probabilistic analysis continue….</vt:lpstr>
      <vt:lpstr>Hypothesis testing – Testing 1 </vt:lpstr>
      <vt:lpstr>Hypothesis testing – Testing II </vt:lpstr>
      <vt:lpstr>Advanced analytics : Multiple linear regression </vt:lpstr>
      <vt:lpstr>Multiple linear regression continue…</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Janvi Jani</dc:creator>
  <cp:lastModifiedBy>Bhavya Batra</cp:lastModifiedBy>
  <cp:revision>31</cp:revision>
  <dcterms:created xsi:type="dcterms:W3CDTF">2021-04-18T22:58:07Z</dcterms:created>
  <dcterms:modified xsi:type="dcterms:W3CDTF">2021-04-19T03:36:05Z</dcterms:modified>
</cp:coreProperties>
</file>